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60" r:id="rId2"/>
    <p:sldId id="259" r:id="rId3"/>
    <p:sldId id="264" r:id="rId4"/>
    <p:sldId id="265" r:id="rId5"/>
    <p:sldId id="266" r:id="rId6"/>
    <p:sldId id="262" r:id="rId7"/>
    <p:sldId id="268" r:id="rId8"/>
    <p:sldId id="278" r:id="rId9"/>
    <p:sldId id="279" r:id="rId10"/>
    <p:sldId id="280" r:id="rId11"/>
    <p:sldId id="281" r:id="rId12"/>
    <p:sldId id="285" r:id="rId13"/>
    <p:sldId id="286" r:id="rId14"/>
    <p:sldId id="283" r:id="rId15"/>
    <p:sldId id="284"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D50"/>
    <a:srgbClr val="5194C3"/>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842" autoAdjust="0"/>
  </p:normalViewPr>
  <p:slideViewPr>
    <p:cSldViewPr snapToGrid="0" snapToObjects="1">
      <p:cViewPr>
        <p:scale>
          <a:sx n="120" d="100"/>
          <a:sy n="120" d="100"/>
        </p:scale>
        <p:origin x="-726"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5.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9DB05C06-6A77-4BE3-BC17-C7A1170C9230}" type="doc">
      <dgm:prSet loTypeId="urn:microsoft.com/office/officeart/2005/8/layout/hProcess9" loCatId="process" qsTypeId="urn:microsoft.com/office/officeart/2005/8/quickstyle/simple1" qsCatId="simple" csTypeId="urn:microsoft.com/office/officeart/2005/8/colors/accent1_2" csCatId="accent1" phldr="1"/>
      <dgm:spPr/>
    </dgm:pt>
    <dgm:pt modelId="{9321488C-8C48-4F11-8A89-EA0DA9009A4F}">
      <dgm:prSet phldrT="[Text]"/>
      <dgm:spPr>
        <a:solidFill>
          <a:srgbClr val="00B050"/>
        </a:solidFill>
      </dgm:spPr>
      <dgm:t>
        <a:bodyPr/>
        <a:lstStyle/>
        <a:p>
          <a:r>
            <a:rPr lang="en-US" dirty="0"/>
            <a:t>Positive stress</a:t>
          </a:r>
        </a:p>
      </dgm:t>
    </dgm:pt>
    <dgm:pt modelId="{171C3527-FC51-42B2-8098-3FA191A48D39}" type="parTrans" cxnId="{5D810832-BBBB-4689-A358-A6758200C734}">
      <dgm:prSet/>
      <dgm:spPr/>
      <dgm:t>
        <a:bodyPr/>
        <a:lstStyle/>
        <a:p>
          <a:endParaRPr lang="en-US"/>
        </a:p>
      </dgm:t>
    </dgm:pt>
    <dgm:pt modelId="{812847F7-3586-4E64-906A-20CDDE47C8D7}" type="sibTrans" cxnId="{5D810832-BBBB-4689-A358-A6758200C734}">
      <dgm:prSet/>
      <dgm:spPr/>
      <dgm:t>
        <a:bodyPr/>
        <a:lstStyle/>
        <a:p>
          <a:endParaRPr lang="en-US"/>
        </a:p>
      </dgm:t>
    </dgm:pt>
    <dgm:pt modelId="{4DCBB7AD-B8BE-4C7C-B475-A1F2DC1CFB06}">
      <dgm:prSet phldrT="[Text]"/>
      <dgm:spPr>
        <a:solidFill>
          <a:srgbClr val="FFFF00"/>
        </a:solidFill>
      </dgm:spPr>
      <dgm:t>
        <a:bodyPr/>
        <a:lstStyle/>
        <a:p>
          <a:r>
            <a:rPr lang="en-US" dirty="0">
              <a:solidFill>
                <a:schemeClr val="tx1"/>
              </a:solidFill>
            </a:rPr>
            <a:t>Tolerable stress</a:t>
          </a:r>
        </a:p>
      </dgm:t>
    </dgm:pt>
    <dgm:pt modelId="{BB862E3C-5CE8-4A5C-B131-BB9C7589703B}" type="parTrans" cxnId="{949F41F6-39C1-4480-979A-7E03022C3319}">
      <dgm:prSet/>
      <dgm:spPr/>
      <dgm:t>
        <a:bodyPr/>
        <a:lstStyle/>
        <a:p>
          <a:endParaRPr lang="en-US"/>
        </a:p>
      </dgm:t>
    </dgm:pt>
    <dgm:pt modelId="{FA8B93AE-9265-491B-B058-BE4F32798902}" type="sibTrans" cxnId="{949F41F6-39C1-4480-979A-7E03022C3319}">
      <dgm:prSet/>
      <dgm:spPr/>
      <dgm:t>
        <a:bodyPr/>
        <a:lstStyle/>
        <a:p>
          <a:endParaRPr lang="en-US"/>
        </a:p>
      </dgm:t>
    </dgm:pt>
    <dgm:pt modelId="{360A84A5-32F5-4FE9-A863-BE2D516C204E}">
      <dgm:prSet phldrT="[Text]"/>
      <dgm:spPr>
        <a:solidFill>
          <a:srgbClr val="FF0000"/>
        </a:solidFill>
      </dgm:spPr>
      <dgm:t>
        <a:bodyPr/>
        <a:lstStyle/>
        <a:p>
          <a:r>
            <a:rPr lang="en-US" dirty="0"/>
            <a:t>Toxic stress</a:t>
          </a:r>
        </a:p>
      </dgm:t>
    </dgm:pt>
    <dgm:pt modelId="{EB9D0B5B-7C71-435D-A155-9E0F9253D7C8}" type="parTrans" cxnId="{6904662A-955C-41FA-B6BE-1D7739CD6680}">
      <dgm:prSet/>
      <dgm:spPr/>
      <dgm:t>
        <a:bodyPr/>
        <a:lstStyle/>
        <a:p>
          <a:endParaRPr lang="en-US"/>
        </a:p>
      </dgm:t>
    </dgm:pt>
    <dgm:pt modelId="{809DEDCC-115E-4EDE-BCDF-8B9B84E8AC18}" type="sibTrans" cxnId="{6904662A-955C-41FA-B6BE-1D7739CD6680}">
      <dgm:prSet/>
      <dgm:spPr/>
      <dgm:t>
        <a:bodyPr/>
        <a:lstStyle/>
        <a:p>
          <a:endParaRPr lang="en-US"/>
        </a:p>
      </dgm:t>
    </dgm:pt>
    <dgm:pt modelId="{03820F6A-F3D3-402E-819C-2CA8ABBEDF15}" type="pres">
      <dgm:prSet presAssocID="{9DB05C06-6A77-4BE3-BC17-C7A1170C9230}" presName="CompostProcess" presStyleCnt="0">
        <dgm:presLayoutVars>
          <dgm:dir/>
          <dgm:resizeHandles val="exact"/>
        </dgm:presLayoutVars>
      </dgm:prSet>
      <dgm:spPr/>
    </dgm:pt>
    <dgm:pt modelId="{8BB15693-4A99-4BBE-A79B-22A758E037AC}" type="pres">
      <dgm:prSet presAssocID="{9DB05C06-6A77-4BE3-BC17-C7A1170C9230}" presName="arrow" presStyleLbl="bgShp" presStyleIdx="0" presStyleCnt="1"/>
      <dgm:spPr/>
    </dgm:pt>
    <dgm:pt modelId="{7D2F9EF8-E26C-415D-8DC9-4B626432A56C}" type="pres">
      <dgm:prSet presAssocID="{9DB05C06-6A77-4BE3-BC17-C7A1170C9230}" presName="linearProcess" presStyleCnt="0"/>
      <dgm:spPr/>
    </dgm:pt>
    <dgm:pt modelId="{57D28CA4-F592-43FC-A164-D277E613B91D}" type="pres">
      <dgm:prSet presAssocID="{9321488C-8C48-4F11-8A89-EA0DA9009A4F}" presName="textNode" presStyleLbl="node1" presStyleIdx="0" presStyleCnt="3">
        <dgm:presLayoutVars>
          <dgm:bulletEnabled val="1"/>
        </dgm:presLayoutVars>
      </dgm:prSet>
      <dgm:spPr/>
      <dgm:t>
        <a:bodyPr/>
        <a:lstStyle/>
        <a:p>
          <a:endParaRPr lang="en-US"/>
        </a:p>
      </dgm:t>
    </dgm:pt>
    <dgm:pt modelId="{BBF6E798-D315-4FE3-8254-777227389C61}" type="pres">
      <dgm:prSet presAssocID="{812847F7-3586-4E64-906A-20CDDE47C8D7}" presName="sibTrans" presStyleCnt="0"/>
      <dgm:spPr/>
    </dgm:pt>
    <dgm:pt modelId="{7CB2B8F4-B37A-4992-8C9F-89564764193D}" type="pres">
      <dgm:prSet presAssocID="{4DCBB7AD-B8BE-4C7C-B475-A1F2DC1CFB06}" presName="textNode" presStyleLbl="node1" presStyleIdx="1" presStyleCnt="3">
        <dgm:presLayoutVars>
          <dgm:bulletEnabled val="1"/>
        </dgm:presLayoutVars>
      </dgm:prSet>
      <dgm:spPr/>
      <dgm:t>
        <a:bodyPr/>
        <a:lstStyle/>
        <a:p>
          <a:endParaRPr lang="en-US"/>
        </a:p>
      </dgm:t>
    </dgm:pt>
    <dgm:pt modelId="{7B054820-8B44-4BEE-AE76-ABC7CE9DFE3E}" type="pres">
      <dgm:prSet presAssocID="{FA8B93AE-9265-491B-B058-BE4F32798902}" presName="sibTrans" presStyleCnt="0"/>
      <dgm:spPr/>
    </dgm:pt>
    <dgm:pt modelId="{2CA2D7F4-A392-42E9-9EA7-DF38D1339FC5}" type="pres">
      <dgm:prSet presAssocID="{360A84A5-32F5-4FE9-A863-BE2D516C204E}" presName="textNode" presStyleLbl="node1" presStyleIdx="2" presStyleCnt="3">
        <dgm:presLayoutVars>
          <dgm:bulletEnabled val="1"/>
        </dgm:presLayoutVars>
      </dgm:prSet>
      <dgm:spPr/>
      <dgm:t>
        <a:bodyPr/>
        <a:lstStyle/>
        <a:p>
          <a:endParaRPr lang="en-US"/>
        </a:p>
      </dgm:t>
    </dgm:pt>
  </dgm:ptLst>
  <dgm:cxnLst>
    <dgm:cxn modelId="{58EB837F-C248-4D20-8F9F-D7857EA0B05E}" type="presOf" srcId="{9DB05C06-6A77-4BE3-BC17-C7A1170C9230}" destId="{03820F6A-F3D3-402E-819C-2CA8ABBEDF15}" srcOrd="0" destOrd="0" presId="urn:microsoft.com/office/officeart/2005/8/layout/hProcess9"/>
    <dgm:cxn modelId="{DC5FCA9E-BED4-4785-980D-8CBA3066C720}" type="presOf" srcId="{4DCBB7AD-B8BE-4C7C-B475-A1F2DC1CFB06}" destId="{7CB2B8F4-B37A-4992-8C9F-89564764193D}" srcOrd="0" destOrd="0" presId="urn:microsoft.com/office/officeart/2005/8/layout/hProcess9"/>
    <dgm:cxn modelId="{12A6A41E-AD00-48A0-AE0E-FB90ED91EB6C}" type="presOf" srcId="{9321488C-8C48-4F11-8A89-EA0DA9009A4F}" destId="{57D28CA4-F592-43FC-A164-D277E613B91D}" srcOrd="0" destOrd="0" presId="urn:microsoft.com/office/officeart/2005/8/layout/hProcess9"/>
    <dgm:cxn modelId="{63F3CFD2-8EC3-478B-80E3-E233ED11A399}" type="presOf" srcId="{360A84A5-32F5-4FE9-A863-BE2D516C204E}" destId="{2CA2D7F4-A392-42E9-9EA7-DF38D1339FC5}" srcOrd="0" destOrd="0" presId="urn:microsoft.com/office/officeart/2005/8/layout/hProcess9"/>
    <dgm:cxn modelId="{949F41F6-39C1-4480-979A-7E03022C3319}" srcId="{9DB05C06-6A77-4BE3-BC17-C7A1170C9230}" destId="{4DCBB7AD-B8BE-4C7C-B475-A1F2DC1CFB06}" srcOrd="1" destOrd="0" parTransId="{BB862E3C-5CE8-4A5C-B131-BB9C7589703B}" sibTransId="{FA8B93AE-9265-491B-B058-BE4F32798902}"/>
    <dgm:cxn modelId="{5D810832-BBBB-4689-A358-A6758200C734}" srcId="{9DB05C06-6A77-4BE3-BC17-C7A1170C9230}" destId="{9321488C-8C48-4F11-8A89-EA0DA9009A4F}" srcOrd="0" destOrd="0" parTransId="{171C3527-FC51-42B2-8098-3FA191A48D39}" sibTransId="{812847F7-3586-4E64-906A-20CDDE47C8D7}"/>
    <dgm:cxn modelId="{6904662A-955C-41FA-B6BE-1D7739CD6680}" srcId="{9DB05C06-6A77-4BE3-BC17-C7A1170C9230}" destId="{360A84A5-32F5-4FE9-A863-BE2D516C204E}" srcOrd="2" destOrd="0" parTransId="{EB9D0B5B-7C71-435D-A155-9E0F9253D7C8}" sibTransId="{809DEDCC-115E-4EDE-BCDF-8B9B84E8AC18}"/>
    <dgm:cxn modelId="{F9F3348B-A3EB-4BBD-AF9E-1AB571DEEE53}" type="presParOf" srcId="{03820F6A-F3D3-402E-819C-2CA8ABBEDF15}" destId="{8BB15693-4A99-4BBE-A79B-22A758E037AC}" srcOrd="0" destOrd="0" presId="urn:microsoft.com/office/officeart/2005/8/layout/hProcess9"/>
    <dgm:cxn modelId="{C98A0949-31ED-4C1C-981D-B2DFF6AE70D0}" type="presParOf" srcId="{03820F6A-F3D3-402E-819C-2CA8ABBEDF15}" destId="{7D2F9EF8-E26C-415D-8DC9-4B626432A56C}" srcOrd="1" destOrd="0" presId="urn:microsoft.com/office/officeart/2005/8/layout/hProcess9"/>
    <dgm:cxn modelId="{E92641C4-2695-404B-B218-0F4747F8419B}" type="presParOf" srcId="{7D2F9EF8-E26C-415D-8DC9-4B626432A56C}" destId="{57D28CA4-F592-43FC-A164-D277E613B91D}" srcOrd="0" destOrd="0" presId="urn:microsoft.com/office/officeart/2005/8/layout/hProcess9"/>
    <dgm:cxn modelId="{05A1F76B-9BB1-4ECE-B29F-9C52DD63BDF3}" type="presParOf" srcId="{7D2F9EF8-E26C-415D-8DC9-4B626432A56C}" destId="{BBF6E798-D315-4FE3-8254-777227389C61}" srcOrd="1" destOrd="0" presId="urn:microsoft.com/office/officeart/2005/8/layout/hProcess9"/>
    <dgm:cxn modelId="{271E4D17-2834-45DC-B441-9F10EC5359A1}" type="presParOf" srcId="{7D2F9EF8-E26C-415D-8DC9-4B626432A56C}" destId="{7CB2B8F4-B37A-4992-8C9F-89564764193D}" srcOrd="2" destOrd="0" presId="urn:microsoft.com/office/officeart/2005/8/layout/hProcess9"/>
    <dgm:cxn modelId="{94512F47-15ED-4269-90DF-EC78AF096749}" type="presParOf" srcId="{7D2F9EF8-E26C-415D-8DC9-4B626432A56C}" destId="{7B054820-8B44-4BEE-AE76-ABC7CE9DFE3E}" srcOrd="3" destOrd="0" presId="urn:microsoft.com/office/officeart/2005/8/layout/hProcess9"/>
    <dgm:cxn modelId="{3EDCF492-11DE-495A-A78F-B544FE3EED00}" type="presParOf" srcId="{7D2F9EF8-E26C-415D-8DC9-4B626432A56C}" destId="{2CA2D7F4-A392-42E9-9EA7-DF38D1339FC5}"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C8F689-CDA5-4335-AA6A-9BEEAB37E00A}" type="doc">
      <dgm:prSet loTypeId="urn:microsoft.com/office/officeart/2018/2/layout/IconVerticalSolidList" loCatId="icon" qsTypeId="urn:microsoft.com/office/officeart/2005/8/quickstyle/simple4" qsCatId="simple" csTypeId="urn:microsoft.com/office/officeart/2018/5/colors/Iconchunking_neutralicontext_colorful1" csCatId="colorful" phldr="1"/>
      <dgm:spPr/>
      <dgm:t>
        <a:bodyPr/>
        <a:lstStyle/>
        <a:p>
          <a:endParaRPr lang="en-US"/>
        </a:p>
      </dgm:t>
    </dgm:pt>
    <dgm:pt modelId="{03C0C615-280A-41A3-B872-3D92F7CF60BA}">
      <dgm:prSet/>
      <dgm:spPr/>
      <dgm:t>
        <a:bodyPr/>
        <a:lstStyle/>
        <a:p>
          <a:r>
            <a:rPr lang="en-US"/>
            <a:t>Neural circuitry may become wired for stress</a:t>
          </a:r>
        </a:p>
      </dgm:t>
    </dgm:pt>
    <dgm:pt modelId="{7BD711E4-4A6D-444B-99CA-0F54B3C1D745}" type="parTrans" cxnId="{74720DF9-4661-4CF2-AA6F-B958289BBD93}">
      <dgm:prSet/>
      <dgm:spPr/>
      <dgm:t>
        <a:bodyPr/>
        <a:lstStyle/>
        <a:p>
          <a:endParaRPr lang="en-US"/>
        </a:p>
      </dgm:t>
    </dgm:pt>
    <dgm:pt modelId="{0F4693FE-BBB0-4266-89CE-980349F2D768}" type="sibTrans" cxnId="{74720DF9-4661-4CF2-AA6F-B958289BBD93}">
      <dgm:prSet/>
      <dgm:spPr/>
      <dgm:t>
        <a:bodyPr/>
        <a:lstStyle/>
        <a:p>
          <a:endParaRPr lang="en-US"/>
        </a:p>
      </dgm:t>
    </dgm:pt>
    <dgm:pt modelId="{FBAE544E-7DA8-4EB9-A7A5-D41766265A61}">
      <dgm:prSet/>
      <dgm:spPr/>
      <dgm:t>
        <a:bodyPr/>
        <a:lstStyle/>
        <a:p>
          <a:r>
            <a:rPr lang="en-US"/>
            <a:t>Stress response system may become trained to work more for less</a:t>
          </a:r>
        </a:p>
      </dgm:t>
    </dgm:pt>
    <dgm:pt modelId="{88D84F88-F1DE-484D-8777-4248AC43E8A9}" type="parTrans" cxnId="{40A70A0F-9ABB-4302-B2A1-DE35397EEB68}">
      <dgm:prSet/>
      <dgm:spPr/>
      <dgm:t>
        <a:bodyPr/>
        <a:lstStyle/>
        <a:p>
          <a:endParaRPr lang="en-US"/>
        </a:p>
      </dgm:t>
    </dgm:pt>
    <dgm:pt modelId="{3EDAA468-E412-4EDD-9A34-C187D47A79F2}" type="sibTrans" cxnId="{40A70A0F-9ABB-4302-B2A1-DE35397EEB68}">
      <dgm:prSet/>
      <dgm:spPr/>
      <dgm:t>
        <a:bodyPr/>
        <a:lstStyle/>
        <a:p>
          <a:endParaRPr lang="en-US"/>
        </a:p>
      </dgm:t>
    </dgm:pt>
    <dgm:pt modelId="{0B82E762-6294-4821-8536-A42BC8B1CE07}">
      <dgm:prSet/>
      <dgm:spPr/>
      <dgm:t>
        <a:bodyPr/>
        <a:lstStyle/>
        <a:p>
          <a:r>
            <a:rPr lang="en-US" dirty="0"/>
            <a:t>Relational template may be affected</a:t>
          </a:r>
        </a:p>
      </dgm:t>
    </dgm:pt>
    <dgm:pt modelId="{FBE18838-E72B-4508-B6BD-71E909C378D6}" type="parTrans" cxnId="{7A48888E-D003-4DAE-BB62-B828B15FB9C2}">
      <dgm:prSet/>
      <dgm:spPr/>
      <dgm:t>
        <a:bodyPr/>
        <a:lstStyle/>
        <a:p>
          <a:endParaRPr lang="en-US"/>
        </a:p>
      </dgm:t>
    </dgm:pt>
    <dgm:pt modelId="{7AA75580-0D2B-4623-8A77-8B5EA3D8516B}" type="sibTrans" cxnId="{7A48888E-D003-4DAE-BB62-B828B15FB9C2}">
      <dgm:prSet/>
      <dgm:spPr/>
      <dgm:t>
        <a:bodyPr/>
        <a:lstStyle/>
        <a:p>
          <a:endParaRPr lang="en-US"/>
        </a:p>
      </dgm:t>
    </dgm:pt>
    <dgm:pt modelId="{BACE975A-E01F-4A26-A1CF-E7845DB022C8}">
      <dgm:prSet/>
      <dgm:spPr/>
      <dgm:t>
        <a:bodyPr/>
        <a:lstStyle/>
        <a:p>
          <a:r>
            <a:rPr lang="en-US"/>
            <a:t>Learning and development may be affected</a:t>
          </a:r>
        </a:p>
      </dgm:t>
    </dgm:pt>
    <dgm:pt modelId="{C1B3A5E1-1FC5-4C1E-89CF-566DCCB41C57}" type="parTrans" cxnId="{224621AC-6BD1-496A-A69F-5C45717A88DA}">
      <dgm:prSet/>
      <dgm:spPr/>
      <dgm:t>
        <a:bodyPr/>
        <a:lstStyle/>
        <a:p>
          <a:endParaRPr lang="en-US"/>
        </a:p>
      </dgm:t>
    </dgm:pt>
    <dgm:pt modelId="{7C6ED663-D472-47C3-8DA6-15425953D8F6}" type="sibTrans" cxnId="{224621AC-6BD1-496A-A69F-5C45717A88DA}">
      <dgm:prSet/>
      <dgm:spPr/>
      <dgm:t>
        <a:bodyPr/>
        <a:lstStyle/>
        <a:p>
          <a:endParaRPr lang="en-US"/>
        </a:p>
      </dgm:t>
    </dgm:pt>
    <dgm:pt modelId="{B6A424B8-4B79-46AD-BFCB-7F555ECDFAEA}">
      <dgm:prSet/>
      <dgm:spPr/>
      <dgm:t>
        <a:bodyPr/>
        <a:lstStyle/>
        <a:p>
          <a:r>
            <a:rPr lang="en-US"/>
            <a:t>Long term mental and physical health may be affected</a:t>
          </a:r>
        </a:p>
      </dgm:t>
    </dgm:pt>
    <dgm:pt modelId="{09775C37-862F-4366-9713-64B67EF984AD}" type="parTrans" cxnId="{EBA74930-98C2-4774-98E5-CCD1B295C62C}">
      <dgm:prSet/>
      <dgm:spPr/>
      <dgm:t>
        <a:bodyPr/>
        <a:lstStyle/>
        <a:p>
          <a:endParaRPr lang="en-US"/>
        </a:p>
      </dgm:t>
    </dgm:pt>
    <dgm:pt modelId="{6835A2DC-4D7C-4E9E-BA35-C7F39D424076}" type="sibTrans" cxnId="{EBA74930-98C2-4774-98E5-CCD1B295C62C}">
      <dgm:prSet/>
      <dgm:spPr/>
      <dgm:t>
        <a:bodyPr/>
        <a:lstStyle/>
        <a:p>
          <a:endParaRPr lang="en-US"/>
        </a:p>
      </dgm:t>
    </dgm:pt>
    <dgm:pt modelId="{D86E447F-60CD-4BBA-A24D-D087443F4009}" type="pres">
      <dgm:prSet presAssocID="{4FC8F689-CDA5-4335-AA6A-9BEEAB37E00A}" presName="root" presStyleCnt="0">
        <dgm:presLayoutVars>
          <dgm:dir/>
          <dgm:resizeHandles val="exact"/>
        </dgm:presLayoutVars>
      </dgm:prSet>
      <dgm:spPr/>
      <dgm:t>
        <a:bodyPr/>
        <a:lstStyle/>
        <a:p>
          <a:endParaRPr lang="en-US"/>
        </a:p>
      </dgm:t>
    </dgm:pt>
    <dgm:pt modelId="{ABEC588C-086E-444B-8CDB-F542C14D7DDE}" type="pres">
      <dgm:prSet presAssocID="{03C0C615-280A-41A3-B872-3D92F7CF60BA}" presName="compNode" presStyleCnt="0"/>
      <dgm:spPr/>
    </dgm:pt>
    <dgm:pt modelId="{02408F8E-EBF6-4EFE-B008-8C6E3BFD38D7}" type="pres">
      <dgm:prSet presAssocID="{03C0C615-280A-41A3-B872-3D92F7CF60BA}" presName="bgRect" presStyleLbl="bgShp" presStyleIdx="0" presStyleCnt="5"/>
      <dgm:spPr/>
    </dgm:pt>
    <dgm:pt modelId="{E2EA6E78-31B0-47EB-99FD-928CCAA20D29}" type="pres">
      <dgm:prSet presAssocID="{03C0C615-280A-41A3-B872-3D92F7CF60B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6EA2AE57-E982-455B-A02B-0EA909FCDE4D}" type="pres">
      <dgm:prSet presAssocID="{03C0C615-280A-41A3-B872-3D92F7CF60BA}" presName="spaceRect" presStyleCnt="0"/>
      <dgm:spPr/>
    </dgm:pt>
    <dgm:pt modelId="{84E0C8EC-B4C4-4C3F-A736-E2048DF22CCA}" type="pres">
      <dgm:prSet presAssocID="{03C0C615-280A-41A3-B872-3D92F7CF60BA}" presName="parTx" presStyleLbl="revTx" presStyleIdx="0" presStyleCnt="5">
        <dgm:presLayoutVars>
          <dgm:chMax val="0"/>
          <dgm:chPref val="0"/>
        </dgm:presLayoutVars>
      </dgm:prSet>
      <dgm:spPr/>
      <dgm:t>
        <a:bodyPr/>
        <a:lstStyle/>
        <a:p>
          <a:endParaRPr lang="en-US"/>
        </a:p>
      </dgm:t>
    </dgm:pt>
    <dgm:pt modelId="{DA11BA8F-EED5-496B-9560-4E9D32D4695D}" type="pres">
      <dgm:prSet presAssocID="{0F4693FE-BBB0-4266-89CE-980349F2D768}" presName="sibTrans" presStyleCnt="0"/>
      <dgm:spPr/>
    </dgm:pt>
    <dgm:pt modelId="{9ED2026D-947D-41BE-83DC-59951DAFAD1A}" type="pres">
      <dgm:prSet presAssocID="{FBAE544E-7DA8-4EB9-A7A5-D41766265A61}" presName="compNode" presStyleCnt="0"/>
      <dgm:spPr/>
    </dgm:pt>
    <dgm:pt modelId="{0BD787A8-C843-47D7-B971-64FB95000679}" type="pres">
      <dgm:prSet presAssocID="{FBAE544E-7DA8-4EB9-A7A5-D41766265A61}" presName="bgRect" presStyleLbl="bgShp" presStyleIdx="1" presStyleCnt="5"/>
      <dgm:spPr/>
    </dgm:pt>
    <dgm:pt modelId="{BDCEEC2F-BB0F-47D9-986C-33986738C1CC}" type="pres">
      <dgm:prSet presAssocID="{FBAE544E-7DA8-4EB9-A7A5-D41766265A6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al"/>
        </a:ext>
      </dgm:extLst>
    </dgm:pt>
    <dgm:pt modelId="{4A2608BA-0B9E-44EC-9BD8-738D65114727}" type="pres">
      <dgm:prSet presAssocID="{FBAE544E-7DA8-4EB9-A7A5-D41766265A61}" presName="spaceRect" presStyleCnt="0"/>
      <dgm:spPr/>
    </dgm:pt>
    <dgm:pt modelId="{38C59271-44E3-4591-90CF-48C51497AEBF}" type="pres">
      <dgm:prSet presAssocID="{FBAE544E-7DA8-4EB9-A7A5-D41766265A61}" presName="parTx" presStyleLbl="revTx" presStyleIdx="1" presStyleCnt="5">
        <dgm:presLayoutVars>
          <dgm:chMax val="0"/>
          <dgm:chPref val="0"/>
        </dgm:presLayoutVars>
      </dgm:prSet>
      <dgm:spPr/>
      <dgm:t>
        <a:bodyPr/>
        <a:lstStyle/>
        <a:p>
          <a:endParaRPr lang="en-US"/>
        </a:p>
      </dgm:t>
    </dgm:pt>
    <dgm:pt modelId="{55A0DD3E-A3D2-4766-98ED-3D1499A57184}" type="pres">
      <dgm:prSet presAssocID="{3EDAA468-E412-4EDD-9A34-C187D47A79F2}" presName="sibTrans" presStyleCnt="0"/>
      <dgm:spPr/>
    </dgm:pt>
    <dgm:pt modelId="{4AAA72A5-F9A7-4086-BCEA-E1847DCD3FED}" type="pres">
      <dgm:prSet presAssocID="{0B82E762-6294-4821-8536-A42BC8B1CE07}" presName="compNode" presStyleCnt="0"/>
      <dgm:spPr/>
    </dgm:pt>
    <dgm:pt modelId="{415BC0B1-CE14-400A-BC54-7F6B088E1A0B}" type="pres">
      <dgm:prSet presAssocID="{0B82E762-6294-4821-8536-A42BC8B1CE07}" presName="bgRect" presStyleLbl="bgShp" presStyleIdx="2" presStyleCnt="5"/>
      <dgm:spPr/>
    </dgm:pt>
    <dgm:pt modelId="{E7C39FDB-53CB-4267-BCD6-AC013017C065}" type="pres">
      <dgm:prSet presAssocID="{0B82E762-6294-4821-8536-A42BC8B1CE0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pward trend"/>
        </a:ext>
      </dgm:extLst>
    </dgm:pt>
    <dgm:pt modelId="{6D68DB63-6B5B-444D-A69E-91CFDA66000F}" type="pres">
      <dgm:prSet presAssocID="{0B82E762-6294-4821-8536-A42BC8B1CE07}" presName="spaceRect" presStyleCnt="0"/>
      <dgm:spPr/>
    </dgm:pt>
    <dgm:pt modelId="{D39D00F1-13F4-4B4A-981B-0B3FED4F13D0}" type="pres">
      <dgm:prSet presAssocID="{0B82E762-6294-4821-8536-A42BC8B1CE07}" presName="parTx" presStyleLbl="revTx" presStyleIdx="2" presStyleCnt="5">
        <dgm:presLayoutVars>
          <dgm:chMax val="0"/>
          <dgm:chPref val="0"/>
        </dgm:presLayoutVars>
      </dgm:prSet>
      <dgm:spPr/>
      <dgm:t>
        <a:bodyPr/>
        <a:lstStyle/>
        <a:p>
          <a:endParaRPr lang="en-US"/>
        </a:p>
      </dgm:t>
    </dgm:pt>
    <dgm:pt modelId="{56CFEEB2-A3F6-4632-BE41-0A89E72E7971}" type="pres">
      <dgm:prSet presAssocID="{7AA75580-0D2B-4623-8A77-8B5EA3D8516B}" presName="sibTrans" presStyleCnt="0"/>
      <dgm:spPr/>
    </dgm:pt>
    <dgm:pt modelId="{14B96D76-6FBD-44A9-AC15-362EAD8A941F}" type="pres">
      <dgm:prSet presAssocID="{BACE975A-E01F-4A26-A1CF-E7845DB022C8}" presName="compNode" presStyleCnt="0"/>
      <dgm:spPr/>
    </dgm:pt>
    <dgm:pt modelId="{DA426B1E-B0DE-4483-9540-9E6682C36EDE}" type="pres">
      <dgm:prSet presAssocID="{BACE975A-E01F-4A26-A1CF-E7845DB022C8}" presName="bgRect" presStyleLbl="bgShp" presStyleIdx="3" presStyleCnt="5"/>
      <dgm:spPr/>
    </dgm:pt>
    <dgm:pt modelId="{A4E3CAD1-3B54-4EA4-82CE-B76D174F643F}" type="pres">
      <dgm:prSet presAssocID="{BACE975A-E01F-4A26-A1CF-E7845DB022C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ity"/>
        </a:ext>
      </dgm:extLst>
    </dgm:pt>
    <dgm:pt modelId="{B8246FA3-BD9C-4C57-A484-CBE913844B38}" type="pres">
      <dgm:prSet presAssocID="{BACE975A-E01F-4A26-A1CF-E7845DB022C8}" presName="spaceRect" presStyleCnt="0"/>
      <dgm:spPr/>
    </dgm:pt>
    <dgm:pt modelId="{6249C802-ACDA-41D7-9C94-7CFE618470BE}" type="pres">
      <dgm:prSet presAssocID="{BACE975A-E01F-4A26-A1CF-E7845DB022C8}" presName="parTx" presStyleLbl="revTx" presStyleIdx="3" presStyleCnt="5">
        <dgm:presLayoutVars>
          <dgm:chMax val="0"/>
          <dgm:chPref val="0"/>
        </dgm:presLayoutVars>
      </dgm:prSet>
      <dgm:spPr/>
      <dgm:t>
        <a:bodyPr/>
        <a:lstStyle/>
        <a:p>
          <a:endParaRPr lang="en-US"/>
        </a:p>
      </dgm:t>
    </dgm:pt>
    <dgm:pt modelId="{D0FD8929-064C-49DF-A4C2-3255EDE2236D}" type="pres">
      <dgm:prSet presAssocID="{7C6ED663-D472-47C3-8DA6-15425953D8F6}" presName="sibTrans" presStyleCnt="0"/>
      <dgm:spPr/>
    </dgm:pt>
    <dgm:pt modelId="{386E1C8A-840D-41F0-8D70-1A8C489FBEE3}" type="pres">
      <dgm:prSet presAssocID="{B6A424B8-4B79-46AD-BFCB-7F555ECDFAEA}" presName="compNode" presStyleCnt="0"/>
      <dgm:spPr/>
    </dgm:pt>
    <dgm:pt modelId="{B8A74D0E-35EB-422F-8DE7-6BAA104915D3}" type="pres">
      <dgm:prSet presAssocID="{B6A424B8-4B79-46AD-BFCB-7F555ECDFAEA}" presName="bgRect" presStyleLbl="bgShp" presStyleIdx="4" presStyleCnt="5"/>
      <dgm:spPr/>
    </dgm:pt>
    <dgm:pt modelId="{A7A71D7E-2FF7-4D7A-8839-0A9656968B91}" type="pres">
      <dgm:prSet presAssocID="{B6A424B8-4B79-46AD-BFCB-7F555ECDFAE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tethoscope"/>
        </a:ext>
      </dgm:extLst>
    </dgm:pt>
    <dgm:pt modelId="{F68EDAC7-E565-4550-B5E5-DAFC48580F50}" type="pres">
      <dgm:prSet presAssocID="{B6A424B8-4B79-46AD-BFCB-7F555ECDFAEA}" presName="spaceRect" presStyleCnt="0"/>
      <dgm:spPr/>
    </dgm:pt>
    <dgm:pt modelId="{8845E3A0-0EAE-435D-B8FF-798872E7CA01}" type="pres">
      <dgm:prSet presAssocID="{B6A424B8-4B79-46AD-BFCB-7F555ECDFAEA}" presName="parTx" presStyleLbl="revTx" presStyleIdx="4" presStyleCnt="5">
        <dgm:presLayoutVars>
          <dgm:chMax val="0"/>
          <dgm:chPref val="0"/>
        </dgm:presLayoutVars>
      </dgm:prSet>
      <dgm:spPr/>
      <dgm:t>
        <a:bodyPr/>
        <a:lstStyle/>
        <a:p>
          <a:endParaRPr lang="en-US"/>
        </a:p>
      </dgm:t>
    </dgm:pt>
  </dgm:ptLst>
  <dgm:cxnLst>
    <dgm:cxn modelId="{74720DF9-4661-4CF2-AA6F-B958289BBD93}" srcId="{4FC8F689-CDA5-4335-AA6A-9BEEAB37E00A}" destId="{03C0C615-280A-41A3-B872-3D92F7CF60BA}" srcOrd="0" destOrd="0" parTransId="{7BD711E4-4A6D-444B-99CA-0F54B3C1D745}" sibTransId="{0F4693FE-BBB0-4266-89CE-980349F2D768}"/>
    <dgm:cxn modelId="{F6EDA073-2F70-44D2-9177-910C712BE427}" type="presOf" srcId="{B6A424B8-4B79-46AD-BFCB-7F555ECDFAEA}" destId="{8845E3A0-0EAE-435D-B8FF-798872E7CA01}" srcOrd="0" destOrd="0" presId="urn:microsoft.com/office/officeart/2018/2/layout/IconVerticalSolidList"/>
    <dgm:cxn modelId="{40A70A0F-9ABB-4302-B2A1-DE35397EEB68}" srcId="{4FC8F689-CDA5-4335-AA6A-9BEEAB37E00A}" destId="{FBAE544E-7DA8-4EB9-A7A5-D41766265A61}" srcOrd="1" destOrd="0" parTransId="{88D84F88-F1DE-484D-8777-4248AC43E8A9}" sibTransId="{3EDAA468-E412-4EDD-9A34-C187D47A79F2}"/>
    <dgm:cxn modelId="{EBA74930-98C2-4774-98E5-CCD1B295C62C}" srcId="{4FC8F689-CDA5-4335-AA6A-9BEEAB37E00A}" destId="{B6A424B8-4B79-46AD-BFCB-7F555ECDFAEA}" srcOrd="4" destOrd="0" parTransId="{09775C37-862F-4366-9713-64B67EF984AD}" sibTransId="{6835A2DC-4D7C-4E9E-BA35-C7F39D424076}"/>
    <dgm:cxn modelId="{224621AC-6BD1-496A-A69F-5C45717A88DA}" srcId="{4FC8F689-CDA5-4335-AA6A-9BEEAB37E00A}" destId="{BACE975A-E01F-4A26-A1CF-E7845DB022C8}" srcOrd="3" destOrd="0" parTransId="{C1B3A5E1-1FC5-4C1E-89CF-566DCCB41C57}" sibTransId="{7C6ED663-D472-47C3-8DA6-15425953D8F6}"/>
    <dgm:cxn modelId="{AF1B717F-FB3C-4509-977C-18B9668D808C}" type="presOf" srcId="{4FC8F689-CDA5-4335-AA6A-9BEEAB37E00A}" destId="{D86E447F-60CD-4BBA-A24D-D087443F4009}" srcOrd="0" destOrd="0" presId="urn:microsoft.com/office/officeart/2018/2/layout/IconVerticalSolidList"/>
    <dgm:cxn modelId="{3E8F1D62-EB51-476E-BAF6-0D9C8E568775}" type="presOf" srcId="{03C0C615-280A-41A3-B872-3D92F7CF60BA}" destId="{84E0C8EC-B4C4-4C3F-A736-E2048DF22CCA}" srcOrd="0" destOrd="0" presId="urn:microsoft.com/office/officeart/2018/2/layout/IconVerticalSolidList"/>
    <dgm:cxn modelId="{750D0CA6-818B-411B-8983-4620ECCFCB98}" type="presOf" srcId="{BACE975A-E01F-4A26-A1CF-E7845DB022C8}" destId="{6249C802-ACDA-41D7-9C94-7CFE618470BE}" srcOrd="0" destOrd="0" presId="urn:microsoft.com/office/officeart/2018/2/layout/IconVerticalSolidList"/>
    <dgm:cxn modelId="{60193A88-C517-4C46-83BE-8236257F981A}" type="presOf" srcId="{0B82E762-6294-4821-8536-A42BC8B1CE07}" destId="{D39D00F1-13F4-4B4A-981B-0B3FED4F13D0}" srcOrd="0" destOrd="0" presId="urn:microsoft.com/office/officeart/2018/2/layout/IconVerticalSolidList"/>
    <dgm:cxn modelId="{6C73DC6E-EF9C-45C5-B4E8-AA2DA84BE48A}" type="presOf" srcId="{FBAE544E-7DA8-4EB9-A7A5-D41766265A61}" destId="{38C59271-44E3-4591-90CF-48C51497AEBF}" srcOrd="0" destOrd="0" presId="urn:microsoft.com/office/officeart/2018/2/layout/IconVerticalSolidList"/>
    <dgm:cxn modelId="{7A48888E-D003-4DAE-BB62-B828B15FB9C2}" srcId="{4FC8F689-CDA5-4335-AA6A-9BEEAB37E00A}" destId="{0B82E762-6294-4821-8536-A42BC8B1CE07}" srcOrd="2" destOrd="0" parTransId="{FBE18838-E72B-4508-B6BD-71E909C378D6}" sibTransId="{7AA75580-0D2B-4623-8A77-8B5EA3D8516B}"/>
    <dgm:cxn modelId="{91FCE7C2-3572-4774-BB03-E515D6BA0BA6}" type="presParOf" srcId="{D86E447F-60CD-4BBA-A24D-D087443F4009}" destId="{ABEC588C-086E-444B-8CDB-F542C14D7DDE}" srcOrd="0" destOrd="0" presId="urn:microsoft.com/office/officeart/2018/2/layout/IconVerticalSolidList"/>
    <dgm:cxn modelId="{02E86180-15B9-421D-A6DC-E6B1E0F6D7C3}" type="presParOf" srcId="{ABEC588C-086E-444B-8CDB-F542C14D7DDE}" destId="{02408F8E-EBF6-4EFE-B008-8C6E3BFD38D7}" srcOrd="0" destOrd="0" presId="urn:microsoft.com/office/officeart/2018/2/layout/IconVerticalSolidList"/>
    <dgm:cxn modelId="{FA861E61-4BFB-4BDF-BAE7-F89F66817095}" type="presParOf" srcId="{ABEC588C-086E-444B-8CDB-F542C14D7DDE}" destId="{E2EA6E78-31B0-47EB-99FD-928CCAA20D29}" srcOrd="1" destOrd="0" presId="urn:microsoft.com/office/officeart/2018/2/layout/IconVerticalSolidList"/>
    <dgm:cxn modelId="{F7103967-3685-4159-A8AD-6E33F79A235E}" type="presParOf" srcId="{ABEC588C-086E-444B-8CDB-F542C14D7DDE}" destId="{6EA2AE57-E982-455B-A02B-0EA909FCDE4D}" srcOrd="2" destOrd="0" presId="urn:microsoft.com/office/officeart/2018/2/layout/IconVerticalSolidList"/>
    <dgm:cxn modelId="{B340891F-0C08-4145-9191-F6EB0316CEBF}" type="presParOf" srcId="{ABEC588C-086E-444B-8CDB-F542C14D7DDE}" destId="{84E0C8EC-B4C4-4C3F-A736-E2048DF22CCA}" srcOrd="3" destOrd="0" presId="urn:microsoft.com/office/officeart/2018/2/layout/IconVerticalSolidList"/>
    <dgm:cxn modelId="{D99EA068-D2DE-4478-ADFF-DCBFDF0C3AE3}" type="presParOf" srcId="{D86E447F-60CD-4BBA-A24D-D087443F4009}" destId="{DA11BA8F-EED5-496B-9560-4E9D32D4695D}" srcOrd="1" destOrd="0" presId="urn:microsoft.com/office/officeart/2018/2/layout/IconVerticalSolidList"/>
    <dgm:cxn modelId="{5CA7C53F-1079-4E83-AD5E-EE0139BBF769}" type="presParOf" srcId="{D86E447F-60CD-4BBA-A24D-D087443F4009}" destId="{9ED2026D-947D-41BE-83DC-59951DAFAD1A}" srcOrd="2" destOrd="0" presId="urn:microsoft.com/office/officeart/2018/2/layout/IconVerticalSolidList"/>
    <dgm:cxn modelId="{08B5B361-3383-493F-A354-132715321B0C}" type="presParOf" srcId="{9ED2026D-947D-41BE-83DC-59951DAFAD1A}" destId="{0BD787A8-C843-47D7-B971-64FB95000679}" srcOrd="0" destOrd="0" presId="urn:microsoft.com/office/officeart/2018/2/layout/IconVerticalSolidList"/>
    <dgm:cxn modelId="{529CB75C-446E-4F42-9A00-F5FA6C2DAD8A}" type="presParOf" srcId="{9ED2026D-947D-41BE-83DC-59951DAFAD1A}" destId="{BDCEEC2F-BB0F-47D9-986C-33986738C1CC}" srcOrd="1" destOrd="0" presId="urn:microsoft.com/office/officeart/2018/2/layout/IconVerticalSolidList"/>
    <dgm:cxn modelId="{6CFB3F3B-1E8B-4676-98C9-CD04C1C04D4C}" type="presParOf" srcId="{9ED2026D-947D-41BE-83DC-59951DAFAD1A}" destId="{4A2608BA-0B9E-44EC-9BD8-738D65114727}" srcOrd="2" destOrd="0" presId="urn:microsoft.com/office/officeart/2018/2/layout/IconVerticalSolidList"/>
    <dgm:cxn modelId="{BA43F7ED-B3C5-43E2-BC68-7A70E3DA55F8}" type="presParOf" srcId="{9ED2026D-947D-41BE-83DC-59951DAFAD1A}" destId="{38C59271-44E3-4591-90CF-48C51497AEBF}" srcOrd="3" destOrd="0" presId="urn:microsoft.com/office/officeart/2018/2/layout/IconVerticalSolidList"/>
    <dgm:cxn modelId="{BDBB278D-29F4-4F7B-881D-76BE272C7627}" type="presParOf" srcId="{D86E447F-60CD-4BBA-A24D-D087443F4009}" destId="{55A0DD3E-A3D2-4766-98ED-3D1499A57184}" srcOrd="3" destOrd="0" presId="urn:microsoft.com/office/officeart/2018/2/layout/IconVerticalSolidList"/>
    <dgm:cxn modelId="{65E5CC54-2822-4E02-B71F-2C25B9FFA0A3}" type="presParOf" srcId="{D86E447F-60CD-4BBA-A24D-D087443F4009}" destId="{4AAA72A5-F9A7-4086-BCEA-E1847DCD3FED}" srcOrd="4" destOrd="0" presId="urn:microsoft.com/office/officeart/2018/2/layout/IconVerticalSolidList"/>
    <dgm:cxn modelId="{E1B17691-6662-492E-B38F-9194C9910AAD}" type="presParOf" srcId="{4AAA72A5-F9A7-4086-BCEA-E1847DCD3FED}" destId="{415BC0B1-CE14-400A-BC54-7F6B088E1A0B}" srcOrd="0" destOrd="0" presId="urn:microsoft.com/office/officeart/2018/2/layout/IconVerticalSolidList"/>
    <dgm:cxn modelId="{080ED922-C996-47A9-AD2A-239A217BD762}" type="presParOf" srcId="{4AAA72A5-F9A7-4086-BCEA-E1847DCD3FED}" destId="{E7C39FDB-53CB-4267-BCD6-AC013017C065}" srcOrd="1" destOrd="0" presId="urn:microsoft.com/office/officeart/2018/2/layout/IconVerticalSolidList"/>
    <dgm:cxn modelId="{79A741B0-C2DD-4358-BA13-2E5CD7D4D801}" type="presParOf" srcId="{4AAA72A5-F9A7-4086-BCEA-E1847DCD3FED}" destId="{6D68DB63-6B5B-444D-A69E-91CFDA66000F}" srcOrd="2" destOrd="0" presId="urn:microsoft.com/office/officeart/2018/2/layout/IconVerticalSolidList"/>
    <dgm:cxn modelId="{95C0AE90-DF63-4F70-9644-5AA60AB6AAAD}" type="presParOf" srcId="{4AAA72A5-F9A7-4086-BCEA-E1847DCD3FED}" destId="{D39D00F1-13F4-4B4A-981B-0B3FED4F13D0}" srcOrd="3" destOrd="0" presId="urn:microsoft.com/office/officeart/2018/2/layout/IconVerticalSolidList"/>
    <dgm:cxn modelId="{311013AD-356A-4DCB-A9F4-370EDCE1E39E}" type="presParOf" srcId="{D86E447F-60CD-4BBA-A24D-D087443F4009}" destId="{56CFEEB2-A3F6-4632-BE41-0A89E72E7971}" srcOrd="5" destOrd="0" presId="urn:microsoft.com/office/officeart/2018/2/layout/IconVerticalSolidList"/>
    <dgm:cxn modelId="{2CAB977D-57CB-4A70-BE83-7EE1B0DE5022}" type="presParOf" srcId="{D86E447F-60CD-4BBA-A24D-D087443F4009}" destId="{14B96D76-6FBD-44A9-AC15-362EAD8A941F}" srcOrd="6" destOrd="0" presId="urn:microsoft.com/office/officeart/2018/2/layout/IconVerticalSolidList"/>
    <dgm:cxn modelId="{663E4119-6EC6-43F3-9904-31394E4B54DC}" type="presParOf" srcId="{14B96D76-6FBD-44A9-AC15-362EAD8A941F}" destId="{DA426B1E-B0DE-4483-9540-9E6682C36EDE}" srcOrd="0" destOrd="0" presId="urn:microsoft.com/office/officeart/2018/2/layout/IconVerticalSolidList"/>
    <dgm:cxn modelId="{37BB2686-4906-4D2C-99AC-65AC44B880C3}" type="presParOf" srcId="{14B96D76-6FBD-44A9-AC15-362EAD8A941F}" destId="{A4E3CAD1-3B54-4EA4-82CE-B76D174F643F}" srcOrd="1" destOrd="0" presId="urn:microsoft.com/office/officeart/2018/2/layout/IconVerticalSolidList"/>
    <dgm:cxn modelId="{475375AA-DBEF-4CF6-AF2F-91F254CE3CC0}" type="presParOf" srcId="{14B96D76-6FBD-44A9-AC15-362EAD8A941F}" destId="{B8246FA3-BD9C-4C57-A484-CBE913844B38}" srcOrd="2" destOrd="0" presId="urn:microsoft.com/office/officeart/2018/2/layout/IconVerticalSolidList"/>
    <dgm:cxn modelId="{0AC890A1-1807-4414-8F7C-31575B65C1C1}" type="presParOf" srcId="{14B96D76-6FBD-44A9-AC15-362EAD8A941F}" destId="{6249C802-ACDA-41D7-9C94-7CFE618470BE}" srcOrd="3" destOrd="0" presId="urn:microsoft.com/office/officeart/2018/2/layout/IconVerticalSolidList"/>
    <dgm:cxn modelId="{E7FC10AC-FBCE-458D-8A33-15C0FEE79906}" type="presParOf" srcId="{D86E447F-60CD-4BBA-A24D-D087443F4009}" destId="{D0FD8929-064C-49DF-A4C2-3255EDE2236D}" srcOrd="7" destOrd="0" presId="urn:microsoft.com/office/officeart/2018/2/layout/IconVerticalSolidList"/>
    <dgm:cxn modelId="{90DE13FF-A36C-4B57-AADC-CE0CDC7DBFF9}" type="presParOf" srcId="{D86E447F-60CD-4BBA-A24D-D087443F4009}" destId="{386E1C8A-840D-41F0-8D70-1A8C489FBEE3}" srcOrd="8" destOrd="0" presId="urn:microsoft.com/office/officeart/2018/2/layout/IconVerticalSolidList"/>
    <dgm:cxn modelId="{AC437332-197B-4E31-A91B-91B8B1D7C476}" type="presParOf" srcId="{386E1C8A-840D-41F0-8D70-1A8C489FBEE3}" destId="{B8A74D0E-35EB-422F-8DE7-6BAA104915D3}" srcOrd="0" destOrd="0" presId="urn:microsoft.com/office/officeart/2018/2/layout/IconVerticalSolidList"/>
    <dgm:cxn modelId="{38145B96-E783-4F45-9AB0-E02217B68432}" type="presParOf" srcId="{386E1C8A-840D-41F0-8D70-1A8C489FBEE3}" destId="{A7A71D7E-2FF7-4D7A-8839-0A9656968B91}" srcOrd="1" destOrd="0" presId="urn:microsoft.com/office/officeart/2018/2/layout/IconVerticalSolidList"/>
    <dgm:cxn modelId="{3F8EB1E4-E6A9-4A57-B40D-78C5B9DA427C}" type="presParOf" srcId="{386E1C8A-840D-41F0-8D70-1A8C489FBEE3}" destId="{F68EDAC7-E565-4550-B5E5-DAFC48580F50}" srcOrd="2" destOrd="0" presId="urn:microsoft.com/office/officeart/2018/2/layout/IconVerticalSolidList"/>
    <dgm:cxn modelId="{61F19DAF-4CBE-4808-9964-CE2FA607BE00}" type="presParOf" srcId="{386E1C8A-840D-41F0-8D70-1A8C489FBEE3}" destId="{8845E3A0-0EAE-435D-B8FF-798872E7CA01}"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659613-A1C5-44AA-B600-E0238032C986}" type="datetimeFigureOut">
              <a:rPr lang="en-US" smtClean="0"/>
              <a:t>10/10/2018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2AF0A-0F21-4E51-94CC-B61A6CD90B3B}" type="slidenum">
              <a:rPr lang="en-US" smtClean="0"/>
              <a:t>‹#›</a:t>
            </a:fld>
            <a:endParaRPr lang="en-US"/>
          </a:p>
        </p:txBody>
      </p:sp>
    </p:spTree>
    <p:extLst>
      <p:ext uri="{BB962C8B-B14F-4D97-AF65-F5344CB8AC3E}">
        <p14:creationId xmlns:p14="http://schemas.microsoft.com/office/powerpoint/2010/main" val="136355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Clr>
                <a:schemeClr val="hlink"/>
              </a:buClr>
              <a:buFont typeface="Wingdings" panose="05000000000000000000" pitchFamily="2" charset="2"/>
              <a:buNone/>
            </a:pPr>
            <a:r>
              <a:rPr lang="en-US" altLang="en-US" dirty="0"/>
              <a:t>Neuroplasticity:</a:t>
            </a:r>
            <a:r>
              <a:rPr lang="en-US" altLang="en-US" baseline="0" dirty="0"/>
              <a:t>  </a:t>
            </a:r>
            <a:r>
              <a:rPr lang="en-US" altLang="en-US" dirty="0"/>
              <a:t>The lifelong ability of the brain to reorganize neural pathways based on new experiences</a:t>
            </a:r>
          </a:p>
          <a:p>
            <a:pPr eaLnBrk="1" hangingPunct="1">
              <a:buClr>
                <a:schemeClr val="hlink"/>
              </a:buClr>
              <a:buFont typeface="Wingdings" panose="05000000000000000000" pitchFamily="2" charset="2"/>
              <a:buNone/>
            </a:pPr>
            <a:r>
              <a:rPr lang="en-US" altLang="en-US" dirty="0"/>
              <a:t>The wiring of our brain; experience dependent; therefore the early years are both a period of tremendous opportunity and vulnerability depending on the kinds of experiences that a child has. </a:t>
            </a:r>
          </a:p>
          <a:p>
            <a:pPr eaLnBrk="1" hangingPunct="1">
              <a:buClr>
                <a:schemeClr val="hlink"/>
              </a:buClr>
              <a:buFont typeface="Wingdings" panose="05000000000000000000" pitchFamily="2" charset="2"/>
              <a:buNone/>
            </a:pPr>
            <a:endParaRPr lang="en-US" altLang="en-US" dirty="0"/>
          </a:p>
          <a:p>
            <a:endParaRPr lang="en-US" dirty="0"/>
          </a:p>
        </p:txBody>
      </p:sp>
      <p:sp>
        <p:nvSpPr>
          <p:cNvPr id="4" name="Slide Number Placeholder 3"/>
          <p:cNvSpPr>
            <a:spLocks noGrp="1"/>
          </p:cNvSpPr>
          <p:nvPr>
            <p:ph type="sldNum" sz="quarter" idx="5"/>
          </p:nvPr>
        </p:nvSpPr>
        <p:spPr/>
        <p:txBody>
          <a:bodyPr/>
          <a:lstStyle/>
          <a:p>
            <a:fld id="{A892AF0A-0F21-4E51-94CC-B61A6CD90B3B}" type="slidenum">
              <a:rPr lang="en-US" smtClean="0"/>
              <a:t>4</a:t>
            </a:fld>
            <a:endParaRPr lang="en-US"/>
          </a:p>
        </p:txBody>
      </p:sp>
    </p:spTree>
    <p:extLst>
      <p:ext uri="{BB962C8B-B14F-4D97-AF65-F5344CB8AC3E}">
        <p14:creationId xmlns:p14="http://schemas.microsoft.com/office/powerpoint/2010/main" val="1241820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Our earliest </a:t>
            </a:r>
            <a:r>
              <a:rPr lang="en-US" altLang="en-US" b="1" dirty="0"/>
              <a:t>relationships</a:t>
            </a:r>
            <a:r>
              <a:rPr lang="en-US" altLang="en-US" dirty="0"/>
              <a:t> inform how we will </a:t>
            </a:r>
            <a:r>
              <a:rPr lang="en-US" altLang="en-US" b="1" dirty="0"/>
              <a:t>relate</a:t>
            </a:r>
            <a:r>
              <a:rPr lang="en-US" altLang="en-US" dirty="0"/>
              <a:t> – to our environment, to others, to ourselves – for the rest our lives.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Relational template;</a:t>
            </a:r>
            <a:r>
              <a:rPr lang="en-US" altLang="en-US" baseline="0" dirty="0"/>
              <a:t> what Bowlby referred to as an internal working model; our lens for experiencing ourselves, others, and the world around us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a:t>Helps us with our regulatory capacity; our physiological system is not fully online when we’re born…we have to borrow our capacity to regulate our emotions and strong feelings from our caregivers until, over time, we’re able to internalize it ourselves</a:t>
            </a:r>
            <a:endParaRPr lang="en-US" altLang="en-US" dirty="0"/>
          </a:p>
          <a:p>
            <a:r>
              <a:rPr lang="en-US" dirty="0"/>
              <a:t>http://www.bing.com/videos/search?q=still+face&amp;view=detail&amp;mid=6E971D60A22761B62BFF6E971D60A22761B62BFF&amp;FORM=VIRE3</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892AF0A-0F21-4E51-94CC-B61A6CD90B3B}" type="slidenum">
              <a:rPr lang="en-US" smtClean="0"/>
              <a:t>5</a:t>
            </a:fld>
            <a:endParaRPr lang="en-US"/>
          </a:p>
        </p:txBody>
      </p:sp>
    </p:spTree>
    <p:extLst>
      <p:ext uri="{BB962C8B-B14F-4D97-AF65-F5344CB8AC3E}">
        <p14:creationId xmlns:p14="http://schemas.microsoft.com/office/powerpoint/2010/main" val="3511636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Holy grail of attachment; expectations for the relationship; </a:t>
            </a:r>
          </a:p>
          <a:p>
            <a:r>
              <a:rPr lang="en-US" dirty="0"/>
              <a:t>Contingent on parent’s physical and emotional availability</a:t>
            </a:r>
          </a:p>
          <a:p>
            <a:r>
              <a:rPr lang="en-US" dirty="0"/>
              <a:t>“I can count on you.  I feel good about going out to explore my world – I always have you to come back to when I need a little reassurance.”</a:t>
            </a:r>
          </a:p>
        </p:txBody>
      </p:sp>
      <p:sp>
        <p:nvSpPr>
          <p:cNvPr id="4" name="Slide Number Placeholder 3"/>
          <p:cNvSpPr>
            <a:spLocks noGrp="1"/>
          </p:cNvSpPr>
          <p:nvPr>
            <p:ph type="sldNum" sz="quarter" idx="10"/>
          </p:nvPr>
        </p:nvSpPr>
        <p:spPr/>
        <p:txBody>
          <a:bodyPr/>
          <a:lstStyle/>
          <a:p>
            <a:fld id="{A96DB10E-A0D8-438B-81D6-724805451D0B}" type="slidenum">
              <a:rPr lang="en-US" smtClean="0"/>
              <a:t>7</a:t>
            </a:fld>
            <a:endParaRPr lang="en-US"/>
          </a:p>
        </p:txBody>
      </p:sp>
    </p:spTree>
    <p:extLst>
      <p:ext uri="{BB962C8B-B14F-4D97-AF65-F5344CB8AC3E}">
        <p14:creationId xmlns:p14="http://schemas.microsoft.com/office/powerpoint/2010/main" val="2093741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2AF0A-0F21-4E51-94CC-B61A6CD90B3B}" type="slidenum">
              <a:rPr lang="en-US" smtClean="0"/>
              <a:t>8</a:t>
            </a:fld>
            <a:endParaRPr lang="en-US"/>
          </a:p>
        </p:txBody>
      </p:sp>
    </p:spTree>
    <p:extLst>
      <p:ext uri="{BB962C8B-B14F-4D97-AF65-F5344CB8AC3E}">
        <p14:creationId xmlns:p14="http://schemas.microsoft.com/office/powerpoint/2010/main" val="257531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financial insecurity</a:t>
            </a:r>
          </a:p>
          <a:p>
            <a:pPr lvl="1"/>
            <a:r>
              <a:rPr lang="en-US" dirty="0"/>
              <a:t>food insecurity</a:t>
            </a:r>
          </a:p>
          <a:p>
            <a:pPr lvl="1"/>
            <a:r>
              <a:rPr lang="en-US" dirty="0"/>
              <a:t>job insecurity</a:t>
            </a:r>
          </a:p>
          <a:p>
            <a:pPr lvl="1"/>
            <a:r>
              <a:rPr lang="en-US" dirty="0"/>
              <a:t>Housing insecurity</a:t>
            </a:r>
          </a:p>
          <a:p>
            <a:pPr lvl="1"/>
            <a:r>
              <a:rPr lang="en-US" dirty="0"/>
              <a:t>Social determinants of health; health disparities</a:t>
            </a:r>
          </a:p>
          <a:p>
            <a:pPr lvl="1"/>
            <a:r>
              <a:rPr lang="en-US" dirty="0"/>
              <a:t>Depression and/or trauma</a:t>
            </a:r>
          </a:p>
          <a:p>
            <a:r>
              <a:rPr lang="en-US" sz="2400" dirty="0"/>
              <a:t>Institutional racism</a:t>
            </a:r>
          </a:p>
          <a:p>
            <a:r>
              <a:rPr lang="en-US" sz="2400" dirty="0"/>
              <a:t>Immigration stress/trauma</a:t>
            </a:r>
          </a:p>
          <a:p>
            <a:r>
              <a:rPr lang="en-US" sz="2400" dirty="0"/>
              <a:t>Health disparities</a:t>
            </a:r>
          </a:p>
          <a:p>
            <a:pPr lvl="1"/>
            <a:endParaRPr lang="en-US" dirty="0"/>
          </a:p>
          <a:p>
            <a:endParaRPr lang="en-US" dirty="0"/>
          </a:p>
        </p:txBody>
      </p:sp>
      <p:sp>
        <p:nvSpPr>
          <p:cNvPr id="4" name="Slide Number Placeholder 3"/>
          <p:cNvSpPr>
            <a:spLocks noGrp="1"/>
          </p:cNvSpPr>
          <p:nvPr>
            <p:ph type="sldNum" sz="quarter" idx="5"/>
          </p:nvPr>
        </p:nvSpPr>
        <p:spPr/>
        <p:txBody>
          <a:bodyPr/>
          <a:lstStyle/>
          <a:p>
            <a:fld id="{A892AF0A-0F21-4E51-94CC-B61A6CD90B3B}" type="slidenum">
              <a:rPr lang="en-US" smtClean="0"/>
              <a:t>9</a:t>
            </a:fld>
            <a:endParaRPr lang="en-US"/>
          </a:p>
        </p:txBody>
      </p:sp>
    </p:spTree>
    <p:extLst>
      <p:ext uri="{BB962C8B-B14F-4D97-AF65-F5344CB8AC3E}">
        <p14:creationId xmlns:p14="http://schemas.microsoft.com/office/powerpoint/2010/main" val="1802316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hypothalamic-pituitary-adrenocortical (HPA) system</a:t>
            </a:r>
          </a:p>
          <a:p>
            <a:r>
              <a:rPr lang="en-US" dirty="0"/>
              <a:t>Amygdala appraises potential threat/danger and sounds the alarm</a:t>
            </a:r>
          </a:p>
          <a:p>
            <a:r>
              <a:rPr lang="en-US" dirty="0"/>
              <a:t>Hippocampus helps to make note of the threat and files away for future use in assessing potential </a:t>
            </a:r>
            <a:r>
              <a:rPr lang="en-US" dirty="0" err="1"/>
              <a:t>threatsAmygdala</a:t>
            </a:r>
            <a:r>
              <a:rPr lang="en-US" dirty="0"/>
              <a:t> and hippocampus play key roles in activating release of stress hormones, including cortisol, which helps the body prepare for danger.</a:t>
            </a:r>
          </a:p>
          <a:p>
            <a:endParaRPr lang="en-US" dirty="0"/>
          </a:p>
        </p:txBody>
      </p:sp>
      <p:sp>
        <p:nvSpPr>
          <p:cNvPr id="4" name="Slide Number Placeholder 3"/>
          <p:cNvSpPr>
            <a:spLocks noGrp="1"/>
          </p:cNvSpPr>
          <p:nvPr>
            <p:ph type="sldNum" sz="quarter" idx="5"/>
          </p:nvPr>
        </p:nvSpPr>
        <p:spPr/>
        <p:txBody>
          <a:bodyPr/>
          <a:lstStyle/>
          <a:p>
            <a:fld id="{A892AF0A-0F21-4E51-94CC-B61A6CD90B3B}" type="slidenum">
              <a:rPr lang="en-US" smtClean="0"/>
              <a:t>11</a:t>
            </a:fld>
            <a:endParaRPr lang="en-US"/>
          </a:p>
        </p:txBody>
      </p:sp>
    </p:spTree>
    <p:extLst>
      <p:ext uri="{BB962C8B-B14F-4D97-AF65-F5344CB8AC3E}">
        <p14:creationId xmlns:p14="http://schemas.microsoft.com/office/powerpoint/2010/main" val="5745151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GU_Texture_White_Cov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2052" cy="6858000"/>
          </a:xfrm>
          <a:prstGeom prst="rect">
            <a:avLst/>
          </a:prstGeom>
        </p:spPr>
      </p:pic>
      <p:sp>
        <p:nvSpPr>
          <p:cNvPr id="2" name="Title 1"/>
          <p:cNvSpPr>
            <a:spLocks noGrp="1"/>
          </p:cNvSpPr>
          <p:nvPr>
            <p:ph type="ctrTitle" hasCustomPrompt="1"/>
          </p:nvPr>
        </p:nvSpPr>
        <p:spPr>
          <a:xfrm>
            <a:off x="4780931" y="907539"/>
            <a:ext cx="4094271" cy="1330933"/>
          </a:xfrm>
        </p:spPr>
        <p:txBody>
          <a:bodyPr>
            <a:normAutofit/>
          </a:bodyPr>
          <a:lstStyle>
            <a:lvl1pPr algn="l">
              <a:defRPr sz="3700">
                <a:solidFill>
                  <a:srgbClr val="002D50"/>
                </a:solidFill>
              </a:defRPr>
            </a:lvl1pPr>
          </a:lstStyle>
          <a:p>
            <a:r>
              <a:rPr lang="en-US" dirty="0"/>
              <a:t>Click To Edit Master Title Style</a:t>
            </a:r>
          </a:p>
        </p:txBody>
      </p:sp>
      <p:sp>
        <p:nvSpPr>
          <p:cNvPr id="3" name="Subtitle 2"/>
          <p:cNvSpPr>
            <a:spLocks noGrp="1"/>
          </p:cNvSpPr>
          <p:nvPr>
            <p:ph type="subTitle" idx="1" hasCustomPrompt="1"/>
          </p:nvPr>
        </p:nvSpPr>
        <p:spPr>
          <a:xfrm>
            <a:off x="4780931" y="2311304"/>
            <a:ext cx="4094272" cy="762263"/>
          </a:xfrm>
        </p:spPr>
        <p:txBody>
          <a:bodyPr>
            <a:normAutofit/>
          </a:bodyPr>
          <a:lstStyle>
            <a:lvl1pPr marL="0" indent="0" algn="l">
              <a:buNone/>
              <a:defRPr sz="2000">
                <a:solidFill>
                  <a:srgbClr val="5194C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14161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86A9B72-EFE5-0C44-9856-127B83BB47D0}" type="datetimeFigureOut">
              <a:rPr lang="en-US" smtClean="0"/>
              <a:pPr/>
              <a:t>10/10/2018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11F1ED6-03CA-FF41-BAAB-392506A14B1E}" type="slidenum">
              <a:rPr lang="en-US" smtClean="0"/>
              <a:pPr/>
              <a:t>‹#›</a:t>
            </a:fld>
            <a:endParaRPr lang="en-US"/>
          </a:p>
        </p:txBody>
      </p:sp>
    </p:spTree>
    <p:extLst>
      <p:ext uri="{BB962C8B-B14F-4D97-AF65-F5344CB8AC3E}">
        <p14:creationId xmlns:p14="http://schemas.microsoft.com/office/powerpoint/2010/main" val="851804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86A9B72-EFE5-0C44-9856-127B83BB47D0}" type="datetimeFigureOut">
              <a:rPr lang="en-US" smtClean="0"/>
              <a:pPr/>
              <a:t>10/10/2018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11F1ED6-03CA-FF41-BAAB-392506A14B1E}" type="slidenum">
              <a:rPr lang="en-US" smtClean="0"/>
              <a:pPr/>
              <a:t>‹#›</a:t>
            </a:fld>
            <a:endParaRPr lang="en-US"/>
          </a:p>
        </p:txBody>
      </p:sp>
    </p:spTree>
    <p:extLst>
      <p:ext uri="{BB962C8B-B14F-4D97-AF65-F5344CB8AC3E}">
        <p14:creationId xmlns:p14="http://schemas.microsoft.com/office/powerpoint/2010/main" val="1788614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2" name="Picture 1" descr="GU_Texture_White_Ba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 y="0"/>
            <a:ext cx="9143391" cy="6857543"/>
          </a:xfrm>
          <a:prstGeom prst="rect">
            <a:avLst/>
          </a:prstGeom>
        </p:spPr>
      </p:pic>
    </p:spTree>
    <p:extLst>
      <p:ext uri="{BB962C8B-B14F-4D97-AF65-F5344CB8AC3E}">
        <p14:creationId xmlns:p14="http://schemas.microsoft.com/office/powerpoint/2010/main" val="1239978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86A9B72-EFE5-0C44-9856-127B83BB47D0}" type="datetimeFigureOut">
              <a:rPr lang="en-US" smtClean="0"/>
              <a:pPr/>
              <a:t>10/10/2018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11F1ED6-03CA-FF41-BAAB-392506A14B1E}" type="slidenum">
              <a:rPr lang="en-US" smtClean="0"/>
              <a:pPr/>
              <a:t>‹#›</a:t>
            </a:fld>
            <a:endParaRPr lang="en-US"/>
          </a:p>
        </p:txBody>
      </p:sp>
    </p:spTree>
    <p:extLst>
      <p:ext uri="{BB962C8B-B14F-4D97-AF65-F5344CB8AC3E}">
        <p14:creationId xmlns:p14="http://schemas.microsoft.com/office/powerpoint/2010/main" val="521843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86A9B72-EFE5-0C44-9856-127B83BB47D0}" type="datetimeFigureOut">
              <a:rPr lang="en-US" smtClean="0"/>
              <a:pPr/>
              <a:t>10/10/2018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11F1ED6-03CA-FF41-BAAB-392506A14B1E}" type="slidenum">
              <a:rPr lang="en-US" smtClean="0"/>
              <a:pPr/>
              <a:t>‹#›</a:t>
            </a:fld>
            <a:endParaRPr lang="en-US"/>
          </a:p>
        </p:txBody>
      </p:sp>
    </p:spTree>
    <p:extLst>
      <p:ext uri="{BB962C8B-B14F-4D97-AF65-F5344CB8AC3E}">
        <p14:creationId xmlns:p14="http://schemas.microsoft.com/office/powerpoint/2010/main" val="3825562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86A9B72-EFE5-0C44-9856-127B83BB47D0}" type="datetimeFigureOut">
              <a:rPr lang="en-US" smtClean="0"/>
              <a:pPr/>
              <a:t>10/10/2018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A11F1ED6-03CA-FF41-BAAB-392506A14B1E}" type="slidenum">
              <a:rPr lang="en-US" smtClean="0"/>
              <a:pPr/>
              <a:t>‹#›</a:t>
            </a:fld>
            <a:endParaRPr lang="en-US"/>
          </a:p>
        </p:txBody>
      </p:sp>
    </p:spTree>
    <p:extLst>
      <p:ext uri="{BB962C8B-B14F-4D97-AF65-F5344CB8AC3E}">
        <p14:creationId xmlns:p14="http://schemas.microsoft.com/office/powerpoint/2010/main" val="3121817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B86A9B72-EFE5-0C44-9856-127B83BB47D0}" type="datetimeFigureOut">
              <a:rPr lang="en-US" smtClean="0"/>
              <a:pPr/>
              <a:t>10/10/2018</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A11F1ED6-03CA-FF41-BAAB-392506A14B1E}" type="slidenum">
              <a:rPr lang="en-US" smtClean="0"/>
              <a:pPr/>
              <a:t>‹#›</a:t>
            </a:fld>
            <a:endParaRPr lang="en-US"/>
          </a:p>
        </p:txBody>
      </p:sp>
    </p:spTree>
    <p:extLst>
      <p:ext uri="{BB962C8B-B14F-4D97-AF65-F5344CB8AC3E}">
        <p14:creationId xmlns:p14="http://schemas.microsoft.com/office/powerpoint/2010/main" val="972368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B86A9B72-EFE5-0C44-9856-127B83BB47D0}" type="datetimeFigureOut">
              <a:rPr lang="en-US" smtClean="0"/>
              <a:pPr/>
              <a:t>10/10/2018</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A11F1ED6-03CA-FF41-BAAB-392506A14B1E}" type="slidenum">
              <a:rPr lang="en-US" smtClean="0"/>
              <a:pPr/>
              <a:t>‹#›</a:t>
            </a:fld>
            <a:endParaRPr lang="en-US"/>
          </a:p>
        </p:txBody>
      </p:sp>
    </p:spTree>
    <p:extLst>
      <p:ext uri="{BB962C8B-B14F-4D97-AF65-F5344CB8AC3E}">
        <p14:creationId xmlns:p14="http://schemas.microsoft.com/office/powerpoint/2010/main" val="1793170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B86A9B72-EFE5-0C44-9856-127B83BB47D0}" type="datetimeFigureOut">
              <a:rPr lang="en-US" smtClean="0"/>
              <a:pPr/>
              <a:t>10/10/2018</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A11F1ED6-03CA-FF41-BAAB-392506A14B1E}" type="slidenum">
              <a:rPr lang="en-US" smtClean="0"/>
              <a:pPr/>
              <a:t>‹#›</a:t>
            </a:fld>
            <a:endParaRPr lang="en-US"/>
          </a:p>
        </p:txBody>
      </p:sp>
    </p:spTree>
    <p:extLst>
      <p:ext uri="{BB962C8B-B14F-4D97-AF65-F5344CB8AC3E}">
        <p14:creationId xmlns:p14="http://schemas.microsoft.com/office/powerpoint/2010/main" val="1996640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86A9B72-EFE5-0C44-9856-127B83BB47D0}" type="datetimeFigureOut">
              <a:rPr lang="en-US" smtClean="0"/>
              <a:pPr/>
              <a:t>10/10/2018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A11F1ED6-03CA-FF41-BAAB-392506A14B1E}" type="slidenum">
              <a:rPr lang="en-US" smtClean="0"/>
              <a:pPr/>
              <a:t>‹#›</a:t>
            </a:fld>
            <a:endParaRPr lang="en-US"/>
          </a:p>
        </p:txBody>
      </p:sp>
    </p:spTree>
    <p:extLst>
      <p:ext uri="{BB962C8B-B14F-4D97-AF65-F5344CB8AC3E}">
        <p14:creationId xmlns:p14="http://schemas.microsoft.com/office/powerpoint/2010/main" val="3108263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86A9B72-EFE5-0C44-9856-127B83BB47D0}" type="datetimeFigureOut">
              <a:rPr lang="en-US" smtClean="0"/>
              <a:pPr/>
              <a:t>10/10/2018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A11F1ED6-03CA-FF41-BAAB-392506A14B1E}" type="slidenum">
              <a:rPr lang="en-US" smtClean="0"/>
              <a:pPr/>
              <a:t>‹#›</a:t>
            </a:fld>
            <a:endParaRPr lang="en-US"/>
          </a:p>
        </p:txBody>
      </p:sp>
    </p:spTree>
    <p:extLst>
      <p:ext uri="{BB962C8B-B14F-4D97-AF65-F5344CB8AC3E}">
        <p14:creationId xmlns:p14="http://schemas.microsoft.com/office/powerpoint/2010/main" val="4023945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 name="Picture 3" descr="GU_Texture_White_Interior.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338" y="19135"/>
            <a:ext cx="9143391" cy="6857543"/>
          </a:xfrm>
          <a:prstGeom prst="rect">
            <a:avLst/>
          </a:prstGeom>
        </p:spPr>
      </p:pic>
      <p:sp>
        <p:nvSpPr>
          <p:cNvPr id="2" name="Title Placeholder 1"/>
          <p:cNvSpPr>
            <a:spLocks noGrp="1"/>
          </p:cNvSpPr>
          <p:nvPr>
            <p:ph type="title"/>
          </p:nvPr>
        </p:nvSpPr>
        <p:spPr>
          <a:xfrm>
            <a:off x="457200" y="351614"/>
            <a:ext cx="8229600" cy="65745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0998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27893" y="6331822"/>
            <a:ext cx="393097" cy="365125"/>
          </a:xfrm>
          <a:prstGeom prst="rect">
            <a:avLst/>
          </a:prstGeom>
        </p:spPr>
        <p:txBody>
          <a:bodyPr vert="horz" lIns="91440" tIns="45720" rIns="91440" bIns="45720" rtlCol="0" anchor="ctr"/>
          <a:lstStyle>
            <a:lvl1pPr algn="l">
              <a:defRPr sz="1000">
                <a:solidFill>
                  <a:srgbClr val="002D50"/>
                </a:solidFill>
                <a:latin typeface="55 Helvetica Roman"/>
                <a:cs typeface="55 Helvetica Roman"/>
              </a:defRPr>
            </a:lvl1pPr>
          </a:lstStyle>
          <a:p>
            <a:fld id="{A11F1ED6-03CA-FF41-BAAB-392506A14B1E}" type="slidenum">
              <a:rPr lang="en-US" smtClean="0"/>
              <a:pPr/>
              <a:t>‹#›</a:t>
            </a:fld>
            <a:endParaRPr lang="en-US" dirty="0"/>
          </a:p>
        </p:txBody>
      </p:sp>
    </p:spTree>
    <p:extLst>
      <p:ext uri="{BB962C8B-B14F-4D97-AF65-F5344CB8AC3E}">
        <p14:creationId xmlns:p14="http://schemas.microsoft.com/office/powerpoint/2010/main" val="1089726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3800" b="0" i="1" kern="1200">
          <a:solidFill>
            <a:srgbClr val="002D50"/>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800" b="0" i="0" kern="1200">
          <a:solidFill>
            <a:schemeClr val="tx1"/>
          </a:solidFill>
          <a:latin typeface="55 Helvetica Roman"/>
          <a:ea typeface="+mn-ea"/>
          <a:cs typeface="55 Helvetica Roman"/>
        </a:defRPr>
      </a:lvl1pPr>
      <a:lvl2pPr marL="742950" indent="-285750" algn="l" defTabSz="457200" rtl="0" eaLnBrk="1" latinLnBrk="0" hangingPunct="1">
        <a:spcBef>
          <a:spcPct val="20000"/>
        </a:spcBef>
        <a:buFont typeface="Arial"/>
        <a:buChar char="–"/>
        <a:defRPr sz="2400" b="0" i="0" kern="1200">
          <a:solidFill>
            <a:schemeClr val="tx1"/>
          </a:solidFill>
          <a:latin typeface="55 Helvetica Roman"/>
          <a:ea typeface="+mn-ea"/>
          <a:cs typeface="55 Helvetica Roman"/>
        </a:defRPr>
      </a:lvl2pPr>
      <a:lvl3pPr marL="1143000" indent="-228600" algn="l" defTabSz="457200" rtl="0" eaLnBrk="1" latinLnBrk="0" hangingPunct="1">
        <a:spcBef>
          <a:spcPct val="20000"/>
        </a:spcBef>
        <a:buFont typeface="Arial"/>
        <a:buChar char="•"/>
        <a:defRPr sz="2000" b="0" i="0" kern="1200">
          <a:solidFill>
            <a:schemeClr val="tx1"/>
          </a:solidFill>
          <a:latin typeface="55 Helvetica Roman"/>
          <a:ea typeface="+mn-ea"/>
          <a:cs typeface="55 Helvetica Roman"/>
        </a:defRPr>
      </a:lvl3pPr>
      <a:lvl4pPr marL="1600200" indent="-228600" algn="l" defTabSz="457200" rtl="0" eaLnBrk="1" latinLnBrk="0" hangingPunct="1">
        <a:spcBef>
          <a:spcPct val="20000"/>
        </a:spcBef>
        <a:buFont typeface="Arial"/>
        <a:buChar char="–"/>
        <a:defRPr sz="1800" b="0" i="0" kern="1200">
          <a:solidFill>
            <a:schemeClr val="tx1"/>
          </a:solidFill>
          <a:latin typeface="55 Helvetica Roman"/>
          <a:ea typeface="+mn-ea"/>
          <a:cs typeface="55 Helvetica Roman"/>
        </a:defRPr>
      </a:lvl4pPr>
      <a:lvl5pPr marL="2057400" indent="-228600" algn="l" defTabSz="457200" rtl="0" eaLnBrk="1" latinLnBrk="0" hangingPunct="1">
        <a:spcBef>
          <a:spcPct val="20000"/>
        </a:spcBef>
        <a:buFont typeface="Arial"/>
        <a:buChar char="»"/>
        <a:defRPr sz="1800" b="0" i="0" kern="1200">
          <a:solidFill>
            <a:schemeClr val="tx1"/>
          </a:solidFill>
          <a:latin typeface="55 Helvetica Roman"/>
          <a:ea typeface="+mn-ea"/>
          <a:cs typeface="55 Helvetica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pn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store.samhsa.gov/shin/content/SMA14-4884/SMA14-4884.pdf" TargetMode="External"/><Relationship Id="rId2" Type="http://schemas.openxmlformats.org/officeDocument/2006/relationships/hyperlink" Target="http://www.cebc4cw.org/topic/infant-and-toddler-mental-health-0-3/" TargetMode="External"/><Relationship Id="rId1" Type="http://schemas.openxmlformats.org/officeDocument/2006/relationships/slideLayout" Target="../slideLayouts/slideLayout2.xml"/><Relationship Id="rId5" Type="http://schemas.openxmlformats.org/officeDocument/2006/relationships/hyperlink" Target="https://www.zerotothree.org/resources/1655-the-core-components-of-the-safe-babies-court-team-approach" TargetMode="External"/><Relationship Id="rId4" Type="http://schemas.openxmlformats.org/officeDocument/2006/relationships/hyperlink" Target="https://www.cssp.org/young-children-their-families/strengtheningfamilies/about/protective-factors-framework"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commons.wikimedia.org/wiki/File:Newborn_infant.jpg" TargetMode="External"/><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0931" y="1281250"/>
            <a:ext cx="4094271" cy="1636878"/>
          </a:xfrm>
        </p:spPr>
        <p:txBody>
          <a:bodyPr>
            <a:normAutofit fontScale="90000"/>
          </a:bodyPr>
          <a:lstStyle/>
          <a:p>
            <a:r>
              <a:rPr lang="en-US"/>
              <a:t>Family Court Training</a:t>
            </a:r>
            <a:br>
              <a:rPr lang="en-US"/>
            </a:br>
            <a:r>
              <a:rPr lang="en-US" sz="2200"/>
              <a:t>October 12, 2018</a:t>
            </a:r>
            <a:br>
              <a:rPr lang="en-US" sz="2200"/>
            </a:br>
            <a:endParaRPr lang="en-US" sz="2200" dirty="0"/>
          </a:p>
        </p:txBody>
      </p:sp>
      <p:sp>
        <p:nvSpPr>
          <p:cNvPr id="3" name="Subtitle 2"/>
          <p:cNvSpPr>
            <a:spLocks noGrp="1"/>
          </p:cNvSpPr>
          <p:nvPr>
            <p:ph type="subTitle" idx="1"/>
          </p:nvPr>
        </p:nvSpPr>
        <p:spPr>
          <a:xfrm>
            <a:off x="4721629" y="4034114"/>
            <a:ext cx="4422371" cy="2308225"/>
          </a:xfrm>
        </p:spPr>
        <p:txBody>
          <a:bodyPr>
            <a:normAutofit/>
          </a:bodyPr>
          <a:lstStyle/>
          <a:p>
            <a:endParaRPr lang="en-US" dirty="0"/>
          </a:p>
          <a:p>
            <a:pPr>
              <a:spcBef>
                <a:spcPts val="0"/>
              </a:spcBef>
            </a:pPr>
            <a:r>
              <a:rPr lang="en-US" dirty="0"/>
              <a:t>Dorinda Silver Williams, PhD, </a:t>
            </a:r>
            <a:r>
              <a:rPr lang="en-US" dirty="0" smtClean="0"/>
              <a:t>LICSW</a:t>
            </a:r>
            <a:endParaRPr lang="en-US" dirty="0"/>
          </a:p>
          <a:p>
            <a:pPr>
              <a:spcBef>
                <a:spcPts val="0"/>
              </a:spcBef>
            </a:pPr>
            <a:r>
              <a:rPr lang="en-US" dirty="0"/>
              <a:t>Georgetown University, Center for Child and Human Development</a:t>
            </a:r>
          </a:p>
          <a:p>
            <a:pPr>
              <a:spcBef>
                <a:spcPts val="0"/>
              </a:spcBef>
            </a:pPr>
            <a:r>
              <a:rPr lang="en-US" dirty="0"/>
              <a:t>dw831@Georgetown.edu</a:t>
            </a:r>
          </a:p>
          <a:p>
            <a:endParaRPr lang="en-US" dirty="0"/>
          </a:p>
          <a:p>
            <a:endParaRPr lang="en-US" dirty="0"/>
          </a:p>
          <a:p>
            <a:endParaRPr lang="en-US" dirty="0"/>
          </a:p>
        </p:txBody>
      </p:sp>
    </p:spTree>
    <p:extLst>
      <p:ext uri="{BB962C8B-B14F-4D97-AF65-F5344CB8AC3E}">
        <p14:creationId xmlns:p14="http://schemas.microsoft.com/office/powerpoint/2010/main" val="2317950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A48B4B-01EB-40A8-BBFD-0A4682F4EEA4}"/>
              </a:ext>
            </a:extLst>
          </p:cNvPr>
          <p:cNvSpPr>
            <a:spLocks noGrp="1"/>
          </p:cNvSpPr>
          <p:nvPr>
            <p:ph type="title"/>
          </p:nvPr>
        </p:nvSpPr>
        <p:spPr/>
        <p:txBody>
          <a:bodyPr>
            <a:normAutofit fontScale="90000"/>
          </a:bodyPr>
          <a:lstStyle/>
          <a:p>
            <a:r>
              <a:rPr lang="en-US" dirty="0"/>
              <a:t>Early childhood stress</a:t>
            </a:r>
          </a:p>
        </p:txBody>
      </p:sp>
      <p:graphicFrame>
        <p:nvGraphicFramePr>
          <p:cNvPr id="4" name="Content Placeholder 3">
            <a:extLst>
              <a:ext uri="{FF2B5EF4-FFF2-40B4-BE49-F238E27FC236}">
                <a16:creationId xmlns:a16="http://schemas.microsoft.com/office/drawing/2014/main" xmlns="" id="{A3C08344-9B49-463A-8D4D-499A494DDD25}"/>
              </a:ext>
            </a:extLst>
          </p:cNvPr>
          <p:cNvGraphicFramePr>
            <a:graphicFrameLocks noGrp="1"/>
          </p:cNvGraphicFramePr>
          <p:nvPr>
            <p:ph idx="1"/>
            <p:extLst>
              <p:ext uri="{D42A27DB-BD31-4B8C-83A1-F6EECF244321}">
                <p14:modId xmlns:p14="http://schemas.microsoft.com/office/powerpoint/2010/main" val="610501332"/>
              </p:ext>
            </p:extLst>
          </p:nvPr>
        </p:nvGraphicFramePr>
        <p:xfrm>
          <a:off x="457200" y="1600200"/>
          <a:ext cx="8229600" cy="4100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xmlns="" id="{2D38B7AD-BA2D-4CEC-AA78-34ACBBBEE2A4}"/>
              </a:ext>
            </a:extLst>
          </p:cNvPr>
          <p:cNvSpPr txBox="1"/>
          <p:nvPr/>
        </p:nvSpPr>
        <p:spPr>
          <a:xfrm>
            <a:off x="1972849" y="4894008"/>
            <a:ext cx="3921266" cy="253916"/>
          </a:xfrm>
          <a:prstGeom prst="rect">
            <a:avLst/>
          </a:prstGeom>
          <a:noFill/>
          <a:ln>
            <a:solidFill>
              <a:schemeClr val="bg2"/>
            </a:solidFill>
          </a:ln>
        </p:spPr>
        <p:txBody>
          <a:bodyPr wrap="none" rtlCol="0">
            <a:spAutoFit/>
          </a:bodyPr>
          <a:lstStyle/>
          <a:p>
            <a:r>
              <a:rPr lang="en-US" sz="1050" dirty="0"/>
              <a:t>National Scientific Council on the Developing Child, 2005/2014</a:t>
            </a:r>
          </a:p>
        </p:txBody>
      </p:sp>
    </p:spTree>
    <p:extLst>
      <p:ext uri="{BB962C8B-B14F-4D97-AF65-F5344CB8AC3E}">
        <p14:creationId xmlns:p14="http://schemas.microsoft.com/office/powerpoint/2010/main" val="2422658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351DFE5-F63D-4BE0-BDA9-E3EB88F01AA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2DD2BC0-6F29-4B4F-8D61-2DCF6D2E8E73}"/>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xmlns="" id="{7DC67041-5CE9-41FF-A500-26BE666B1C5C}"/>
              </a:ext>
            </a:extLst>
          </p:cNvPr>
          <p:cNvSpPr>
            <a:spLocks noGrp="1"/>
          </p:cNvSpPr>
          <p:nvPr>
            <p:ph type="title"/>
          </p:nvPr>
        </p:nvSpPr>
        <p:spPr>
          <a:xfrm>
            <a:off x="884419" y="826680"/>
            <a:ext cx="7375161" cy="1325563"/>
          </a:xfrm>
        </p:spPr>
        <p:txBody>
          <a:bodyPr>
            <a:normAutofit/>
          </a:bodyPr>
          <a:lstStyle/>
          <a:p>
            <a:r>
              <a:rPr lang="en-US" sz="3500">
                <a:solidFill>
                  <a:srgbClr val="FFFFFF"/>
                </a:solidFill>
              </a:rPr>
              <a:t>Over time…</a:t>
            </a:r>
          </a:p>
        </p:txBody>
      </p:sp>
      <p:graphicFrame>
        <p:nvGraphicFramePr>
          <p:cNvPr id="5" name="Content Placeholder 2">
            <a:extLst>
              <a:ext uri="{FF2B5EF4-FFF2-40B4-BE49-F238E27FC236}">
                <a16:creationId xmlns:a16="http://schemas.microsoft.com/office/drawing/2014/main" xmlns="" id="{2554E437-DFBC-4090-A5E3-F41563EC55E9}"/>
              </a:ext>
            </a:extLst>
          </p:cNvPr>
          <p:cNvGraphicFramePr>
            <a:graphicFrameLocks noGrp="1"/>
          </p:cNvGraphicFramePr>
          <p:nvPr>
            <p:ph idx="1"/>
            <p:extLst>
              <p:ext uri="{D42A27DB-BD31-4B8C-83A1-F6EECF244321}">
                <p14:modId xmlns:p14="http://schemas.microsoft.com/office/powerpoint/2010/main" val="1810232523"/>
              </p:ext>
            </p:extLst>
          </p:nvPr>
        </p:nvGraphicFramePr>
        <p:xfrm>
          <a:off x="777240" y="2899956"/>
          <a:ext cx="7589520" cy="31313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xmlns="" id="{12B72465-6210-43B8-A5AA-6BC35783F682}"/>
              </a:ext>
            </a:extLst>
          </p:cNvPr>
          <p:cNvSpPr txBox="1"/>
          <p:nvPr/>
        </p:nvSpPr>
        <p:spPr>
          <a:xfrm>
            <a:off x="3349487" y="6183050"/>
            <a:ext cx="4293163" cy="253916"/>
          </a:xfrm>
          <a:prstGeom prst="rect">
            <a:avLst/>
          </a:prstGeom>
          <a:noFill/>
          <a:ln>
            <a:solidFill>
              <a:schemeClr val="bg2"/>
            </a:solidFill>
          </a:ln>
        </p:spPr>
        <p:txBody>
          <a:bodyPr wrap="none" rtlCol="0">
            <a:spAutoFit/>
          </a:bodyPr>
          <a:lstStyle/>
          <a:p>
            <a:r>
              <a:rPr lang="en-US" sz="1050" dirty="0"/>
              <a:t>National Scientific Council on the Developing Child, 2010; Thompson, 2014 </a:t>
            </a:r>
          </a:p>
        </p:txBody>
      </p:sp>
      <p:sp>
        <p:nvSpPr>
          <p:cNvPr id="8" name="TextBox 7">
            <a:extLst>
              <a:ext uri="{FF2B5EF4-FFF2-40B4-BE49-F238E27FC236}">
                <a16:creationId xmlns:a16="http://schemas.microsoft.com/office/drawing/2014/main" xmlns="" id="{1789EECA-94D9-4EAE-9108-8E92443DE459}"/>
              </a:ext>
            </a:extLst>
          </p:cNvPr>
          <p:cNvSpPr txBox="1"/>
          <p:nvPr/>
        </p:nvSpPr>
        <p:spPr>
          <a:xfrm>
            <a:off x="3940314" y="6405108"/>
            <a:ext cx="1944763" cy="246221"/>
          </a:xfrm>
          <a:prstGeom prst="rect">
            <a:avLst/>
          </a:prstGeom>
          <a:noFill/>
        </p:spPr>
        <p:txBody>
          <a:bodyPr wrap="none" rtlCol="0">
            <a:spAutoFit/>
          </a:bodyPr>
          <a:lstStyle/>
          <a:p>
            <a:r>
              <a:rPr lang="en-US" sz="1000" dirty="0"/>
              <a:t>Ainsworth, 1978; Bowlby, 1988</a:t>
            </a:r>
          </a:p>
        </p:txBody>
      </p:sp>
      <p:sp>
        <p:nvSpPr>
          <p:cNvPr id="9" name="TextBox 8">
            <a:extLst>
              <a:ext uri="{FF2B5EF4-FFF2-40B4-BE49-F238E27FC236}">
                <a16:creationId xmlns:a16="http://schemas.microsoft.com/office/drawing/2014/main" xmlns="" id="{7E92CDDE-6C3B-4CC7-B850-76200AC3C45F}"/>
              </a:ext>
            </a:extLst>
          </p:cNvPr>
          <p:cNvSpPr txBox="1"/>
          <p:nvPr/>
        </p:nvSpPr>
        <p:spPr>
          <a:xfrm>
            <a:off x="4121426" y="6596390"/>
            <a:ext cx="1136850" cy="253916"/>
          </a:xfrm>
          <a:prstGeom prst="rect">
            <a:avLst/>
          </a:prstGeom>
          <a:noFill/>
          <a:ln>
            <a:solidFill>
              <a:schemeClr val="bg2"/>
            </a:solidFill>
          </a:ln>
        </p:spPr>
        <p:txBody>
          <a:bodyPr wrap="none" rtlCol="0">
            <a:spAutoFit/>
          </a:bodyPr>
          <a:lstStyle/>
          <a:p>
            <a:r>
              <a:rPr lang="en-US" sz="1050" dirty="0" err="1"/>
              <a:t>Felitti</a:t>
            </a:r>
            <a:r>
              <a:rPr lang="en-US" sz="1050" dirty="0"/>
              <a:t> et al., 1998</a:t>
            </a:r>
          </a:p>
        </p:txBody>
      </p:sp>
    </p:spTree>
    <p:extLst>
      <p:ext uri="{BB962C8B-B14F-4D97-AF65-F5344CB8AC3E}">
        <p14:creationId xmlns:p14="http://schemas.microsoft.com/office/powerpoint/2010/main" val="3475565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997334-1B19-4A94-B949-01EC92EC4869}"/>
              </a:ext>
            </a:extLst>
          </p:cNvPr>
          <p:cNvSpPr>
            <a:spLocks noGrp="1"/>
          </p:cNvSpPr>
          <p:nvPr>
            <p:ph type="title"/>
          </p:nvPr>
        </p:nvSpPr>
        <p:spPr/>
        <p:txBody>
          <a:bodyPr>
            <a:normAutofit fontScale="90000"/>
          </a:bodyPr>
          <a:lstStyle/>
          <a:p>
            <a:r>
              <a:rPr lang="en-US" dirty="0"/>
              <a:t>What can we do to help?</a:t>
            </a:r>
          </a:p>
        </p:txBody>
      </p:sp>
      <p:grpSp>
        <p:nvGrpSpPr>
          <p:cNvPr id="5" name="Group 4">
            <a:extLst>
              <a:ext uri="{FF2B5EF4-FFF2-40B4-BE49-F238E27FC236}">
                <a16:creationId xmlns:a16="http://schemas.microsoft.com/office/drawing/2014/main" xmlns="" id="{DE3B9965-14C8-4A62-AF7D-CE5F1925C2CC}"/>
              </a:ext>
            </a:extLst>
          </p:cNvPr>
          <p:cNvGrpSpPr/>
          <p:nvPr/>
        </p:nvGrpSpPr>
        <p:grpSpPr>
          <a:xfrm>
            <a:off x="209549" y="1297181"/>
            <a:ext cx="8622603" cy="5258610"/>
            <a:chOff x="2301515" y="1622506"/>
            <a:chExt cx="5617656" cy="4078206"/>
          </a:xfrm>
        </p:grpSpPr>
        <p:sp>
          <p:nvSpPr>
            <p:cNvPr id="6" name="Freeform: Shape 5">
              <a:extLst>
                <a:ext uri="{FF2B5EF4-FFF2-40B4-BE49-F238E27FC236}">
                  <a16:creationId xmlns:a16="http://schemas.microsoft.com/office/drawing/2014/main" xmlns="" id="{11128AB9-78C8-4AF5-B2BB-688AD19DC335}"/>
                </a:ext>
              </a:extLst>
            </p:cNvPr>
            <p:cNvSpPr/>
            <p:nvPr/>
          </p:nvSpPr>
          <p:spPr>
            <a:xfrm>
              <a:off x="2301515" y="1622506"/>
              <a:ext cx="4126705" cy="4078206"/>
            </a:xfrm>
            <a:custGeom>
              <a:avLst/>
              <a:gdLst>
                <a:gd name="connsiteX0" fmla="*/ 0 w 4078206"/>
                <a:gd name="connsiteY0" fmla="*/ 2039103 h 4078206"/>
                <a:gd name="connsiteX1" fmla="*/ 2039103 w 4078206"/>
                <a:gd name="connsiteY1" fmla="*/ 0 h 4078206"/>
                <a:gd name="connsiteX2" fmla="*/ 4078206 w 4078206"/>
                <a:gd name="connsiteY2" fmla="*/ 2039103 h 4078206"/>
                <a:gd name="connsiteX3" fmla="*/ 2039103 w 4078206"/>
                <a:gd name="connsiteY3" fmla="*/ 4078206 h 4078206"/>
                <a:gd name="connsiteX4" fmla="*/ 0 w 4078206"/>
                <a:gd name="connsiteY4" fmla="*/ 2039103 h 4078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8206" h="4078206">
                  <a:moveTo>
                    <a:pt x="0" y="2039103"/>
                  </a:moveTo>
                  <a:cubicBezTo>
                    <a:pt x="0" y="912938"/>
                    <a:pt x="912938" y="0"/>
                    <a:pt x="2039103" y="0"/>
                  </a:cubicBezTo>
                  <a:cubicBezTo>
                    <a:pt x="3165268" y="0"/>
                    <a:pt x="4078206" y="912938"/>
                    <a:pt x="4078206" y="2039103"/>
                  </a:cubicBezTo>
                  <a:cubicBezTo>
                    <a:pt x="4078206" y="3165268"/>
                    <a:pt x="3165268" y="4078206"/>
                    <a:pt x="2039103" y="4078206"/>
                  </a:cubicBezTo>
                  <a:cubicBezTo>
                    <a:pt x="912938" y="4078206"/>
                    <a:pt x="0" y="3165268"/>
                    <a:pt x="0" y="2039103"/>
                  </a:cubicBezTo>
                  <a:close/>
                </a:path>
              </a:pathLst>
            </a:custGeom>
            <a:ln>
              <a:solidFill>
                <a:srgbClr val="002D50"/>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569479" tIns="480908" rIns="1157329" bIns="480909" numCol="1" spcCol="1270" anchor="ctr" anchorCtr="0">
              <a:noAutofit/>
            </a:bodyPr>
            <a:lstStyle/>
            <a:p>
              <a:pPr marL="0" lvl="0" indent="0" algn="ctr" defTabSz="2889250">
                <a:lnSpc>
                  <a:spcPct val="90000"/>
                </a:lnSpc>
                <a:spcBef>
                  <a:spcPct val="0"/>
                </a:spcBef>
                <a:spcAft>
                  <a:spcPct val="35000"/>
                </a:spcAft>
                <a:buNone/>
              </a:pPr>
              <a:endParaRPr lang="en-US" sz="6500" kern="1200" dirty="0"/>
            </a:p>
          </p:txBody>
        </p:sp>
        <p:sp>
          <p:nvSpPr>
            <p:cNvPr id="7" name="Freeform: Shape 6">
              <a:extLst>
                <a:ext uri="{FF2B5EF4-FFF2-40B4-BE49-F238E27FC236}">
                  <a16:creationId xmlns:a16="http://schemas.microsoft.com/office/drawing/2014/main" xmlns="" id="{6BF83C20-D461-4ACE-9D2A-92B7C706FEAD}"/>
                </a:ext>
              </a:extLst>
            </p:cNvPr>
            <p:cNvSpPr/>
            <p:nvPr/>
          </p:nvSpPr>
          <p:spPr>
            <a:xfrm>
              <a:off x="3840965" y="1622506"/>
              <a:ext cx="4078206" cy="4078206"/>
            </a:xfrm>
            <a:custGeom>
              <a:avLst/>
              <a:gdLst>
                <a:gd name="connsiteX0" fmla="*/ 0 w 4078206"/>
                <a:gd name="connsiteY0" fmla="*/ 2039103 h 4078206"/>
                <a:gd name="connsiteX1" fmla="*/ 2039103 w 4078206"/>
                <a:gd name="connsiteY1" fmla="*/ 0 h 4078206"/>
                <a:gd name="connsiteX2" fmla="*/ 4078206 w 4078206"/>
                <a:gd name="connsiteY2" fmla="*/ 2039103 h 4078206"/>
                <a:gd name="connsiteX3" fmla="*/ 2039103 w 4078206"/>
                <a:gd name="connsiteY3" fmla="*/ 4078206 h 4078206"/>
                <a:gd name="connsiteX4" fmla="*/ 0 w 4078206"/>
                <a:gd name="connsiteY4" fmla="*/ 2039103 h 4078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8206" h="4078206">
                  <a:moveTo>
                    <a:pt x="0" y="2039103"/>
                  </a:moveTo>
                  <a:cubicBezTo>
                    <a:pt x="0" y="912938"/>
                    <a:pt x="912938" y="0"/>
                    <a:pt x="2039103" y="0"/>
                  </a:cubicBezTo>
                  <a:cubicBezTo>
                    <a:pt x="3165268" y="0"/>
                    <a:pt x="4078206" y="912938"/>
                    <a:pt x="4078206" y="2039103"/>
                  </a:cubicBezTo>
                  <a:cubicBezTo>
                    <a:pt x="4078206" y="3165268"/>
                    <a:pt x="3165268" y="4078206"/>
                    <a:pt x="2039103" y="4078206"/>
                  </a:cubicBezTo>
                  <a:cubicBezTo>
                    <a:pt x="912938" y="4078206"/>
                    <a:pt x="0" y="3165268"/>
                    <a:pt x="0" y="2039103"/>
                  </a:cubicBezTo>
                  <a:close/>
                </a:path>
              </a:pathLst>
            </a:custGeom>
            <a:solidFill>
              <a:srgbClr val="92D050">
                <a:alpha val="50000"/>
              </a:srgbClr>
            </a:solidFill>
            <a:ln>
              <a:solidFill>
                <a:srgbClr val="002D50"/>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157328" tIns="480908" rIns="569480" bIns="480909" numCol="1" spcCol="1270" anchor="ctr" anchorCtr="0">
              <a:noAutofit/>
            </a:bodyPr>
            <a:lstStyle/>
            <a:p>
              <a:pPr marL="0" lvl="0" indent="0" algn="ctr" defTabSz="2889250">
                <a:lnSpc>
                  <a:spcPct val="90000"/>
                </a:lnSpc>
                <a:spcBef>
                  <a:spcPct val="0"/>
                </a:spcBef>
                <a:spcAft>
                  <a:spcPct val="35000"/>
                </a:spcAft>
                <a:buNone/>
              </a:pPr>
              <a:endParaRPr lang="en-US" sz="6500" kern="1200" dirty="0"/>
            </a:p>
          </p:txBody>
        </p:sp>
      </p:grpSp>
      <p:sp>
        <p:nvSpPr>
          <p:cNvPr id="8" name="Rectangle 7">
            <a:extLst>
              <a:ext uri="{FF2B5EF4-FFF2-40B4-BE49-F238E27FC236}">
                <a16:creationId xmlns:a16="http://schemas.microsoft.com/office/drawing/2014/main" xmlns="" id="{DCFBD4E9-8682-43D4-84E1-55C991A3E187}"/>
              </a:ext>
            </a:extLst>
          </p:cNvPr>
          <p:cNvSpPr/>
          <p:nvPr/>
        </p:nvSpPr>
        <p:spPr>
          <a:xfrm>
            <a:off x="-446216" y="2978114"/>
            <a:ext cx="4572000" cy="1477328"/>
          </a:xfrm>
          <a:prstGeom prst="rect">
            <a:avLst/>
          </a:prstGeom>
        </p:spPr>
        <p:txBody>
          <a:bodyPr>
            <a:spAutoFit/>
          </a:bodyPr>
          <a:lstStyle/>
          <a:p>
            <a:pPr lvl="2"/>
            <a:r>
              <a:rPr lang="en-US" dirty="0"/>
              <a:t>Integrating programs/</a:t>
            </a:r>
          </a:p>
          <a:p>
            <a:pPr lvl="2"/>
            <a:r>
              <a:rPr lang="en-US" dirty="0"/>
              <a:t>interventions that </a:t>
            </a:r>
          </a:p>
          <a:p>
            <a:pPr lvl="2"/>
            <a:r>
              <a:rPr lang="en-US" dirty="0"/>
              <a:t>support the child, the</a:t>
            </a:r>
          </a:p>
          <a:p>
            <a:pPr lvl="2"/>
            <a:r>
              <a:rPr lang="en-US" dirty="0"/>
              <a:t> caregiver, and the</a:t>
            </a:r>
          </a:p>
          <a:p>
            <a:pPr lvl="2"/>
            <a:r>
              <a:rPr lang="en-US" dirty="0"/>
              <a:t> relationship</a:t>
            </a:r>
          </a:p>
        </p:txBody>
      </p:sp>
      <p:sp>
        <p:nvSpPr>
          <p:cNvPr id="9" name="TextBox 8">
            <a:extLst>
              <a:ext uri="{FF2B5EF4-FFF2-40B4-BE49-F238E27FC236}">
                <a16:creationId xmlns:a16="http://schemas.microsoft.com/office/drawing/2014/main" xmlns="" id="{8982F69A-E2FF-4B9B-9717-5DBD546007DA}"/>
              </a:ext>
            </a:extLst>
          </p:cNvPr>
          <p:cNvSpPr txBox="1"/>
          <p:nvPr/>
        </p:nvSpPr>
        <p:spPr>
          <a:xfrm>
            <a:off x="1337134" y="2033227"/>
            <a:ext cx="1813766" cy="369332"/>
          </a:xfrm>
          <a:prstGeom prst="rect">
            <a:avLst/>
          </a:prstGeom>
          <a:noFill/>
        </p:spPr>
        <p:txBody>
          <a:bodyPr wrap="none" rtlCol="0">
            <a:spAutoFit/>
          </a:bodyPr>
          <a:lstStyle/>
          <a:p>
            <a:r>
              <a:rPr lang="en-US" dirty="0"/>
              <a:t>Family/Relational</a:t>
            </a:r>
          </a:p>
        </p:txBody>
      </p:sp>
      <p:sp>
        <p:nvSpPr>
          <p:cNvPr id="10" name="Rectangle 9">
            <a:extLst>
              <a:ext uri="{FF2B5EF4-FFF2-40B4-BE49-F238E27FC236}">
                <a16:creationId xmlns:a16="http://schemas.microsoft.com/office/drawing/2014/main" xmlns="" id="{21F8565C-A946-4A59-A789-D5834BB8835C}"/>
              </a:ext>
            </a:extLst>
          </p:cNvPr>
          <p:cNvSpPr/>
          <p:nvPr/>
        </p:nvSpPr>
        <p:spPr>
          <a:xfrm>
            <a:off x="5595169" y="2880657"/>
            <a:ext cx="3397214" cy="1477328"/>
          </a:xfrm>
          <a:prstGeom prst="rect">
            <a:avLst/>
          </a:prstGeom>
        </p:spPr>
        <p:txBody>
          <a:bodyPr wrap="square">
            <a:spAutoFit/>
          </a:bodyPr>
          <a:lstStyle/>
          <a:p>
            <a:pPr lvl="2"/>
            <a:r>
              <a:rPr lang="en-US" dirty="0"/>
              <a:t>Fostering a culture </a:t>
            </a:r>
          </a:p>
          <a:p>
            <a:pPr lvl="2"/>
            <a:r>
              <a:rPr lang="en-US" dirty="0"/>
              <a:t>of trauma-informed, </a:t>
            </a:r>
          </a:p>
          <a:p>
            <a:pPr lvl="2"/>
            <a:r>
              <a:rPr lang="en-US" dirty="0"/>
              <a:t>Strengths-based, collaborative </a:t>
            </a:r>
          </a:p>
          <a:p>
            <a:pPr lvl="2"/>
            <a:r>
              <a:rPr lang="en-US" dirty="0"/>
              <a:t>care</a:t>
            </a:r>
          </a:p>
        </p:txBody>
      </p:sp>
      <p:sp>
        <p:nvSpPr>
          <p:cNvPr id="11" name="TextBox 10">
            <a:extLst>
              <a:ext uri="{FF2B5EF4-FFF2-40B4-BE49-F238E27FC236}">
                <a16:creationId xmlns:a16="http://schemas.microsoft.com/office/drawing/2014/main" xmlns="" id="{46ED4687-ACA7-405D-A848-8976C8434427}"/>
              </a:ext>
            </a:extLst>
          </p:cNvPr>
          <p:cNvSpPr txBox="1"/>
          <p:nvPr/>
        </p:nvSpPr>
        <p:spPr>
          <a:xfrm>
            <a:off x="6434830" y="2021116"/>
            <a:ext cx="1001813" cy="369332"/>
          </a:xfrm>
          <a:prstGeom prst="rect">
            <a:avLst/>
          </a:prstGeom>
          <a:noFill/>
        </p:spPr>
        <p:txBody>
          <a:bodyPr wrap="none" rtlCol="0">
            <a:spAutoFit/>
          </a:bodyPr>
          <a:lstStyle/>
          <a:p>
            <a:r>
              <a:rPr lang="en-US" dirty="0"/>
              <a:t>Systemic</a:t>
            </a:r>
          </a:p>
        </p:txBody>
      </p:sp>
      <p:sp>
        <p:nvSpPr>
          <p:cNvPr id="12" name="TextBox 11">
            <a:extLst>
              <a:ext uri="{FF2B5EF4-FFF2-40B4-BE49-F238E27FC236}">
                <a16:creationId xmlns:a16="http://schemas.microsoft.com/office/drawing/2014/main" xmlns="" id="{D708C05C-9F12-4826-AE80-8B11D16F2079}"/>
              </a:ext>
            </a:extLst>
          </p:cNvPr>
          <p:cNvSpPr txBox="1"/>
          <p:nvPr/>
        </p:nvSpPr>
        <p:spPr>
          <a:xfrm>
            <a:off x="2457450" y="2175260"/>
            <a:ext cx="3977380" cy="5632311"/>
          </a:xfrm>
          <a:prstGeom prst="rect">
            <a:avLst/>
          </a:prstGeom>
          <a:noFill/>
        </p:spPr>
        <p:txBody>
          <a:bodyPr wrap="square" rtlCol="0">
            <a:spAutoFit/>
          </a:bodyPr>
          <a:lstStyle/>
          <a:p>
            <a:pPr lvl="2"/>
            <a:r>
              <a:rPr lang="en-US" dirty="0"/>
              <a:t>Ideally, supporting key </a:t>
            </a:r>
          </a:p>
          <a:p>
            <a:pPr lvl="2"/>
            <a:r>
              <a:rPr lang="en-US" dirty="0"/>
              <a:t>relationships in the face of </a:t>
            </a:r>
          </a:p>
          <a:p>
            <a:pPr lvl="2"/>
            <a:r>
              <a:rPr lang="en-US" dirty="0"/>
              <a:t>removal and reunification</a:t>
            </a:r>
          </a:p>
          <a:p>
            <a:pPr lvl="2"/>
            <a:endParaRPr lang="en-US" dirty="0"/>
          </a:p>
          <a:p>
            <a:pPr lvl="2"/>
            <a:r>
              <a:rPr lang="en-US" dirty="0"/>
              <a:t>Building relationships across </a:t>
            </a:r>
          </a:p>
          <a:p>
            <a:pPr lvl="2"/>
            <a:r>
              <a:rPr lang="en-US" dirty="0"/>
              <a:t>roles, disciplines, and settings</a:t>
            </a:r>
          </a:p>
          <a:p>
            <a:pPr lvl="2"/>
            <a:endParaRPr lang="en-US" dirty="0"/>
          </a:p>
          <a:p>
            <a:pPr lvl="2"/>
            <a:r>
              <a:rPr lang="en-US" dirty="0"/>
              <a:t>Taking care of those who are</a:t>
            </a:r>
          </a:p>
          <a:p>
            <a:pPr lvl="2"/>
            <a:r>
              <a:rPr lang="en-US" dirty="0"/>
              <a:t>taking care of families</a:t>
            </a:r>
          </a:p>
          <a:p>
            <a:pPr lvl="2"/>
            <a:endParaRPr lang="en-US" dirty="0"/>
          </a:p>
          <a:p>
            <a:pPr lvl="2"/>
            <a:r>
              <a:rPr lang="en-US" dirty="0"/>
              <a:t>Promoting protective factors</a:t>
            </a:r>
          </a:p>
          <a:p>
            <a:pPr lvl="2"/>
            <a:endParaRPr lang="en-US" dirty="0"/>
          </a:p>
          <a:p>
            <a:pPr lvl="2"/>
            <a:r>
              <a:rPr lang="en-US" dirty="0"/>
              <a:t>Promoting social justice</a:t>
            </a:r>
          </a:p>
          <a:p>
            <a:pPr lvl="2"/>
            <a:endParaRPr lang="en-US" dirty="0"/>
          </a:p>
          <a:p>
            <a:pPr lvl="2"/>
            <a:endParaRPr lang="en-US" dirty="0"/>
          </a:p>
          <a:p>
            <a:pPr lvl="2"/>
            <a:endParaRPr lang="en-US" dirty="0"/>
          </a:p>
          <a:p>
            <a:pPr lvl="2"/>
            <a:endParaRPr lang="en-US" dirty="0"/>
          </a:p>
          <a:p>
            <a:pPr lvl="2"/>
            <a:endParaRPr lang="en-US" dirty="0"/>
          </a:p>
          <a:p>
            <a:pPr lvl="2"/>
            <a:endParaRPr lang="en-US" dirty="0"/>
          </a:p>
          <a:p>
            <a:pPr lvl="2"/>
            <a:endParaRPr lang="en-US" dirty="0"/>
          </a:p>
        </p:txBody>
      </p:sp>
    </p:spTree>
    <p:extLst>
      <p:ext uri="{BB962C8B-B14F-4D97-AF65-F5344CB8AC3E}">
        <p14:creationId xmlns:p14="http://schemas.microsoft.com/office/powerpoint/2010/main" val="701097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1">
            <a:extLst>
              <a:ext uri="{FF2B5EF4-FFF2-40B4-BE49-F238E27FC236}">
                <a16:creationId xmlns:a16="http://schemas.microsoft.com/office/drawing/2014/main" xmlns="" id="{B558F58E-93BA-44A3-BCDA-585AFF2E4F3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3561FBBD-078A-44C8-9CB1-12F904E794F7}"/>
              </a:ext>
            </a:extLst>
          </p:cNvPr>
          <p:cNvSpPr txBox="1"/>
          <p:nvPr/>
        </p:nvSpPr>
        <p:spPr>
          <a:xfrm>
            <a:off x="491490" y="2671011"/>
            <a:ext cx="3943352" cy="2427120"/>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3800">
                <a:latin typeface="+mj-lt"/>
                <a:ea typeface="+mj-ea"/>
                <a:cs typeface="+mj-cs"/>
              </a:rPr>
              <a:t>Thank you for all that you do on behalf of children and families</a:t>
            </a:r>
          </a:p>
        </p:txBody>
      </p:sp>
      <p:cxnSp>
        <p:nvCxnSpPr>
          <p:cNvPr id="19" name="Straight Arrow Connector 13">
            <a:extLst>
              <a:ext uri="{FF2B5EF4-FFF2-40B4-BE49-F238E27FC236}">
                <a16:creationId xmlns:a16="http://schemas.microsoft.com/office/drawing/2014/main" xmlns="" id="{BCD0BBC1-A7D4-445D-98AC-95A6A45D8EB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91490" y="2316480"/>
            <a:ext cx="30861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7" name="Picture 6" descr="A girl wearing a hat&#10;&#10;Description generated with high confidence">
            <a:extLst>
              <a:ext uri="{FF2B5EF4-FFF2-40B4-BE49-F238E27FC236}">
                <a16:creationId xmlns:a16="http://schemas.microsoft.com/office/drawing/2014/main" xmlns="" id="{20B18123-DAD0-47E4-9901-6E23D023B848}"/>
              </a:ext>
            </a:extLst>
          </p:cNvPr>
          <p:cNvPicPr>
            <a:picLocks noChangeAspect="1"/>
          </p:cNvPicPr>
          <p:nvPr/>
        </p:nvPicPr>
        <p:blipFill rotWithShape="1">
          <a:blip r:embed="rId2"/>
          <a:srcRect l="27314" r="26850" b="-1"/>
          <a:stretch/>
        </p:blipFill>
        <p:spPr>
          <a:xfrm>
            <a:off x="4434843" y="10"/>
            <a:ext cx="470915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13" name="TextBox 12">
            <a:extLst>
              <a:ext uri="{FF2B5EF4-FFF2-40B4-BE49-F238E27FC236}">
                <a16:creationId xmlns:a16="http://schemas.microsoft.com/office/drawing/2014/main" xmlns="" id="{A15D4A97-1098-4FA9-91EE-E20BE8E43A02}"/>
              </a:ext>
            </a:extLst>
          </p:cNvPr>
          <p:cNvSpPr txBox="1"/>
          <p:nvPr/>
        </p:nvSpPr>
        <p:spPr>
          <a:xfrm rot="16200000">
            <a:off x="8446854" y="3649459"/>
            <a:ext cx="1648208" cy="253916"/>
          </a:xfrm>
          <a:prstGeom prst="rect">
            <a:avLst/>
          </a:prstGeom>
          <a:noFill/>
        </p:spPr>
        <p:txBody>
          <a:bodyPr wrap="none" rtlCol="0">
            <a:spAutoFit/>
          </a:bodyPr>
          <a:lstStyle/>
          <a:p>
            <a:r>
              <a:rPr lang="en-US" sz="1050" dirty="0"/>
              <a:t>Photo credit:  Shutterstock</a:t>
            </a:r>
          </a:p>
        </p:txBody>
      </p:sp>
    </p:spTree>
    <p:extLst>
      <p:ext uri="{BB962C8B-B14F-4D97-AF65-F5344CB8AC3E}">
        <p14:creationId xmlns:p14="http://schemas.microsoft.com/office/powerpoint/2010/main" val="2737243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15911E3A-C35B-4EF7-A355-B84E9A14AF4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9144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2" name="Group 9">
            <a:extLst>
              <a:ext uri="{FF2B5EF4-FFF2-40B4-BE49-F238E27FC236}">
                <a16:creationId xmlns:a16="http://schemas.microsoft.com/office/drawing/2014/main" xmlns="" id="{E21ADB3D-AD65-44B4-847D-5E90E90A5D16}"/>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13134" y="0"/>
            <a:ext cx="9438087" cy="6853238"/>
            <a:chOff x="-417513" y="0"/>
            <a:chExt cx="12584114" cy="6853238"/>
          </a:xfrm>
        </p:grpSpPr>
        <p:sp>
          <p:nvSpPr>
            <p:cNvPr id="11" name="Freeform 5">
              <a:extLst>
                <a:ext uri="{FF2B5EF4-FFF2-40B4-BE49-F238E27FC236}">
                  <a16:creationId xmlns:a16="http://schemas.microsoft.com/office/drawing/2014/main" xmlns="" id="{CF580C70-814C-4845-B645-919BFFBD16B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6">
              <a:extLst>
                <a:ext uri="{FF2B5EF4-FFF2-40B4-BE49-F238E27FC236}">
                  <a16:creationId xmlns:a16="http://schemas.microsoft.com/office/drawing/2014/main" xmlns="" id="{34D7BF57-4CAA-45B2-9EF0-0AA1FCF70B1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xmlns="" id="{7886F306-C03A-40C6-8FD5-DCE3D4595D6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xmlns="" id="{2FDC9A36-C7C3-47D7-A64E-ED25C47EC70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xmlns="" id="{BB19BC37-158A-43DC-9A9E-E45CC71954D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xmlns="" id="{077654CC-108F-48D5-B5E9-437F164F52A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xmlns="" id="{A3CF3A63-1C1E-4E85-A78A-FDC16431E3A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xmlns="" id="{8740FC9A-72DD-4D9B-BA25-1CCED135240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xmlns="" id="{7FBF5743-F2AE-4D0D-BCD1-01F7686D012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xmlns="" id="{CED32316-D4F7-4795-BBE0-DEBB60E27CE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xmlns="" id="{583B23C9-B9B7-4E93-9538-CBE316F83FD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xmlns="" id="{5B144260-9F2C-4ADB-A37C-1CFB4B428B1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xmlns="" id="{53FF918D-79D3-4F55-A68C-0DD5880DABD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xmlns="" id="{B9FC1440-933F-44FE-8D77-4827DD0F99A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xmlns="" id="{0F67F308-A67C-4D2E-B081-59BB31D8EC5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xmlns="" id="{80112F01-90EB-4AEC-A39C-5C6875FFB99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xmlns="" id="{893F6B05-90EB-4C75-A0F0-C7247553BD8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xmlns="" id="{227B563B-E0C0-4D81-966D-B5E2DBAAE8B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xmlns="" id="{130DF93D-D1FF-477A-BDCE-C8B01C3B476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xmlns="" id="{44ED67A1-C6FE-4AC8-8473-11DAC03DCD3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xmlns="" id="{213A54F3-15FA-4C8F-8ABF-CE77E721965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xmlns="" id="{5F8A7F7F-DD1A-4F41-98AC-B9CE2A620CD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00108" y="1699589"/>
            <a:ext cx="2755857" cy="3470421"/>
            <a:chOff x="697883" y="1816768"/>
            <a:chExt cx="3674476" cy="3470421"/>
          </a:xfrm>
        </p:grpSpPr>
        <p:sp>
          <p:nvSpPr>
            <p:cNvPr id="34" name="Rectangle 33">
              <a:extLst>
                <a:ext uri="{FF2B5EF4-FFF2-40B4-BE49-F238E27FC236}">
                  <a16:creationId xmlns:a16="http://schemas.microsoft.com/office/drawing/2014/main" xmlns="" id="{CEF47228-EB7C-4EBA-BE01-DA6CB241028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xmlns="" id="{3D2FD25A-EFFD-4F5C-9258-981F5907DE2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xmlns="" id="{DCF573BC-A06F-4036-A3A8-9D07DDE6225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xmlns="" id="{975FCB18-BEFC-46F7-AAFD-46015B40050D}"/>
              </a:ext>
            </a:extLst>
          </p:cNvPr>
          <p:cNvSpPr>
            <a:spLocks noGrp="1"/>
          </p:cNvSpPr>
          <p:nvPr>
            <p:ph type="title"/>
          </p:nvPr>
        </p:nvSpPr>
        <p:spPr>
          <a:xfrm>
            <a:off x="678657" y="2415322"/>
            <a:ext cx="2588798" cy="2399869"/>
          </a:xfrm>
        </p:spPr>
        <p:txBody>
          <a:bodyPr>
            <a:normAutofit/>
          </a:bodyPr>
          <a:lstStyle/>
          <a:p>
            <a:r>
              <a:rPr lang="en-US" sz="3500">
                <a:solidFill>
                  <a:srgbClr val="FFFFFF"/>
                </a:solidFill>
              </a:rPr>
              <a:t>Resources for promoting connections</a:t>
            </a:r>
          </a:p>
        </p:txBody>
      </p:sp>
      <p:sp>
        <p:nvSpPr>
          <p:cNvPr id="3" name="Content Placeholder 2">
            <a:extLst>
              <a:ext uri="{FF2B5EF4-FFF2-40B4-BE49-F238E27FC236}">
                <a16:creationId xmlns:a16="http://schemas.microsoft.com/office/drawing/2014/main" xmlns="" id="{6D259B0B-8723-4960-B376-CB2ADC37A6A8}"/>
              </a:ext>
            </a:extLst>
          </p:cNvPr>
          <p:cNvSpPr>
            <a:spLocks noGrp="1"/>
          </p:cNvSpPr>
          <p:nvPr>
            <p:ph idx="1"/>
          </p:nvPr>
        </p:nvSpPr>
        <p:spPr>
          <a:xfrm>
            <a:off x="3840480" y="804672"/>
            <a:ext cx="4711446" cy="5248656"/>
          </a:xfrm>
        </p:spPr>
        <p:txBody>
          <a:bodyPr anchor="ctr">
            <a:normAutofit/>
          </a:bodyPr>
          <a:lstStyle/>
          <a:p>
            <a:r>
              <a:rPr lang="en-US" sz="1700" dirty="0"/>
              <a:t>The California Evidence-Based Clearinghouse for Child Welfare (CEBC)</a:t>
            </a:r>
          </a:p>
          <a:p>
            <a:pPr lvl="1"/>
            <a:r>
              <a:rPr lang="en-US" sz="1700" dirty="0">
                <a:hlinkClick r:id="rId2"/>
              </a:rPr>
              <a:t>http://www.cebc4cw.org/topic/infant-and-toddler-mental-health-0-3/</a:t>
            </a:r>
            <a:endParaRPr lang="en-US" sz="1700" dirty="0"/>
          </a:p>
          <a:p>
            <a:r>
              <a:rPr lang="en-US" sz="1700" dirty="0"/>
              <a:t>SAMHSA’s Trauma-Informed Approach: Key Assumptions and Principles </a:t>
            </a:r>
          </a:p>
          <a:p>
            <a:pPr lvl="1"/>
            <a:r>
              <a:rPr lang="en-US" sz="1700" dirty="0">
                <a:hlinkClick r:id="rId3"/>
              </a:rPr>
              <a:t>https://store.samhsa.gov/shin/content/SMA14-4884/SMA14-4884.pdf</a:t>
            </a:r>
            <a:endParaRPr lang="en-US" sz="1700" dirty="0"/>
          </a:p>
          <a:p>
            <a:r>
              <a:rPr lang="en-US" sz="1700" dirty="0"/>
              <a:t>Protective Factors Framework</a:t>
            </a:r>
          </a:p>
          <a:p>
            <a:pPr lvl="1"/>
            <a:r>
              <a:rPr lang="en-US" sz="1700" dirty="0">
                <a:hlinkClick r:id="rId4"/>
              </a:rPr>
              <a:t>https://www.cssp.org/young-children-their-families/strengtheningfamilies/about/protective-factors-framework</a:t>
            </a:r>
            <a:endParaRPr lang="en-US" sz="1700" dirty="0"/>
          </a:p>
          <a:p>
            <a:r>
              <a:rPr lang="en-US" sz="1700" dirty="0"/>
              <a:t>ZERO TO THREE’s Safe Babies Court Team™ Approach</a:t>
            </a:r>
          </a:p>
          <a:p>
            <a:pPr lvl="1"/>
            <a:r>
              <a:rPr lang="en-US" sz="1700" dirty="0">
                <a:hlinkClick r:id="rId5"/>
              </a:rPr>
              <a:t>https://www.zerotothree.org/resources/1655-the-core-components-of-the-safe-babies-court-team-approach</a:t>
            </a:r>
            <a:endParaRPr lang="en-US" sz="1700" dirty="0"/>
          </a:p>
          <a:p>
            <a:endParaRPr lang="en-US" sz="1700" dirty="0"/>
          </a:p>
          <a:p>
            <a:pPr lvl="1"/>
            <a:endParaRPr lang="en-US" sz="1700" dirty="0"/>
          </a:p>
          <a:p>
            <a:pPr lvl="1"/>
            <a:endParaRPr lang="en-US" sz="1700" dirty="0"/>
          </a:p>
          <a:p>
            <a:pPr marL="0" indent="0">
              <a:buNone/>
            </a:pPr>
            <a:endParaRPr lang="en-US" sz="1700" dirty="0"/>
          </a:p>
        </p:txBody>
      </p:sp>
    </p:spTree>
    <p:extLst>
      <p:ext uri="{BB962C8B-B14F-4D97-AF65-F5344CB8AC3E}">
        <p14:creationId xmlns:p14="http://schemas.microsoft.com/office/powerpoint/2010/main" val="671330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A593E7-1E8F-4A86-9F59-EA049431B1FB}"/>
              </a:ext>
            </a:extLst>
          </p:cNvPr>
          <p:cNvSpPr>
            <a:spLocks noGrp="1"/>
          </p:cNvSpPr>
          <p:nvPr>
            <p:ph type="title"/>
          </p:nvPr>
        </p:nvSpPr>
        <p:spPr/>
        <p:txBody>
          <a:bodyPr>
            <a:normAutofit fontScale="90000"/>
          </a:bodyPr>
          <a:lstStyle/>
          <a:p>
            <a:r>
              <a:rPr lang="en-US" dirty="0"/>
              <a:t>References</a:t>
            </a:r>
          </a:p>
        </p:txBody>
      </p:sp>
      <p:sp>
        <p:nvSpPr>
          <p:cNvPr id="3" name="Content Placeholder 2">
            <a:extLst>
              <a:ext uri="{FF2B5EF4-FFF2-40B4-BE49-F238E27FC236}">
                <a16:creationId xmlns:a16="http://schemas.microsoft.com/office/drawing/2014/main" xmlns="" id="{7CC80806-BBD7-4516-90D9-CE4A09C240C7}"/>
              </a:ext>
            </a:extLst>
          </p:cNvPr>
          <p:cNvSpPr>
            <a:spLocks noGrp="1"/>
          </p:cNvSpPr>
          <p:nvPr>
            <p:ph idx="1"/>
          </p:nvPr>
        </p:nvSpPr>
        <p:spPr/>
        <p:txBody>
          <a:bodyPr/>
          <a:lstStyle/>
          <a:p>
            <a:pPr marL="365760" lvl="0" indent="-365760" defTabSz="914400">
              <a:buClr>
                <a:srgbClr val="C0CF3A">
                  <a:lumMod val="50000"/>
                </a:srgbClr>
              </a:buClr>
              <a:buSzPct val="95000"/>
              <a:buNone/>
            </a:pPr>
            <a:r>
              <a:rPr lang="en-US" sz="1600" dirty="0">
                <a:solidFill>
                  <a:prstClr val="black"/>
                </a:solidFill>
                <a:latin typeface="Palatino Linotype" panose="02040502050505030304"/>
                <a:cs typeface="+mn-cs"/>
              </a:rPr>
              <a:t>Ainsworth, M. D., </a:t>
            </a:r>
            <a:r>
              <a:rPr lang="en-US" sz="1600" dirty="0" err="1">
                <a:solidFill>
                  <a:prstClr val="black"/>
                </a:solidFill>
                <a:latin typeface="Palatino Linotype" panose="02040502050505030304"/>
                <a:cs typeface="+mn-cs"/>
              </a:rPr>
              <a:t>Blehar</a:t>
            </a:r>
            <a:r>
              <a:rPr lang="en-US" sz="1600" dirty="0">
                <a:solidFill>
                  <a:prstClr val="black"/>
                </a:solidFill>
                <a:latin typeface="Palatino Linotype" panose="02040502050505030304"/>
                <a:cs typeface="+mn-cs"/>
              </a:rPr>
              <a:t>, M. C., Waters, E., &amp; Wall, S. (1978).  </a:t>
            </a:r>
            <a:r>
              <a:rPr lang="en-US" sz="1600" i="1" dirty="0">
                <a:solidFill>
                  <a:prstClr val="black"/>
                </a:solidFill>
                <a:latin typeface="Palatino Linotype" panose="02040502050505030304"/>
                <a:cs typeface="+mn-cs"/>
              </a:rPr>
              <a:t>Patterns of attachment:  Assessed in the strange situation and at home.  </a:t>
            </a:r>
            <a:r>
              <a:rPr lang="en-US" sz="1600" dirty="0">
                <a:solidFill>
                  <a:prstClr val="black"/>
                </a:solidFill>
                <a:latin typeface="Palatino Linotype" panose="02040502050505030304"/>
                <a:cs typeface="+mn-cs"/>
              </a:rPr>
              <a:t>Hillsdale, N.J.:  Lawrence Erlbaum.</a:t>
            </a:r>
          </a:p>
          <a:p>
            <a:pPr marL="365760" lvl="0" indent="-365760" defTabSz="914400">
              <a:buClr>
                <a:srgbClr val="C0CF3A">
                  <a:lumMod val="50000"/>
                </a:srgbClr>
              </a:buClr>
              <a:buSzPct val="95000"/>
              <a:buNone/>
            </a:pPr>
            <a:r>
              <a:rPr lang="en-US" sz="1600" dirty="0">
                <a:solidFill>
                  <a:prstClr val="black"/>
                </a:solidFill>
                <a:latin typeface="Palatino Linotype" panose="02040502050505030304"/>
                <a:cs typeface="+mn-cs"/>
              </a:rPr>
              <a:t>Bowlby, J.  (1988).  </a:t>
            </a:r>
            <a:r>
              <a:rPr lang="en-US" sz="1600" i="1" dirty="0">
                <a:solidFill>
                  <a:prstClr val="black"/>
                </a:solidFill>
                <a:latin typeface="Palatino Linotype" panose="02040502050505030304"/>
                <a:cs typeface="+mn-cs"/>
              </a:rPr>
              <a:t>A secure base:  Parent-child attachment and healthy human development.  </a:t>
            </a:r>
            <a:r>
              <a:rPr lang="en-US" sz="1600" dirty="0">
                <a:solidFill>
                  <a:prstClr val="black"/>
                </a:solidFill>
                <a:latin typeface="Palatino Linotype" panose="02040502050505030304"/>
                <a:cs typeface="+mn-cs"/>
              </a:rPr>
              <a:t>Basic Books.</a:t>
            </a:r>
          </a:p>
          <a:p>
            <a:pPr marL="365760" lvl="0" indent="-365760" defTabSz="914400">
              <a:buClr>
                <a:srgbClr val="C0CF3A">
                  <a:lumMod val="50000"/>
                </a:srgbClr>
              </a:buClr>
              <a:buSzPct val="95000"/>
              <a:buNone/>
            </a:pPr>
            <a:r>
              <a:rPr lang="en-US" sz="1600" dirty="0" err="1">
                <a:solidFill>
                  <a:prstClr val="black"/>
                </a:solidFill>
                <a:latin typeface="Palatino Linotype" panose="02040502050505030304"/>
                <a:cs typeface="+mn-cs"/>
              </a:rPr>
              <a:t>Felitti</a:t>
            </a:r>
            <a:r>
              <a:rPr lang="en-US" sz="1600" dirty="0">
                <a:solidFill>
                  <a:prstClr val="black"/>
                </a:solidFill>
                <a:latin typeface="Palatino Linotype" panose="02040502050505030304"/>
                <a:cs typeface="+mn-cs"/>
              </a:rPr>
              <a:t>, V. J., Anda, R. F., Nordenberg, D, Williamson, D.F., Spitz, A. M., Edwards, V…Marks, J. S.  (1998). The relationship of adult health status to childhood abuse and household dysfunction.  </a:t>
            </a:r>
            <a:r>
              <a:rPr lang="en-US" sz="1600" i="1" dirty="0">
                <a:solidFill>
                  <a:prstClr val="black"/>
                </a:solidFill>
                <a:latin typeface="Palatino Linotype" panose="02040502050505030304"/>
                <a:cs typeface="+mn-cs"/>
              </a:rPr>
              <a:t>American Journal of Preventive Medicine, 14</a:t>
            </a:r>
            <a:r>
              <a:rPr lang="en-US" sz="1600" dirty="0">
                <a:solidFill>
                  <a:prstClr val="black"/>
                </a:solidFill>
                <a:latin typeface="Palatino Linotype" panose="02040502050505030304"/>
                <a:cs typeface="+mn-cs"/>
              </a:rPr>
              <a:t>, 245 – 258. </a:t>
            </a:r>
          </a:p>
          <a:p>
            <a:pPr marL="365760" lvl="0" indent="-365760" defTabSz="914400">
              <a:buClr>
                <a:srgbClr val="C0CF3A">
                  <a:lumMod val="50000"/>
                </a:srgbClr>
              </a:buClr>
              <a:buSzPct val="95000"/>
              <a:buNone/>
            </a:pPr>
            <a:r>
              <a:rPr lang="en-US" sz="1600" dirty="0">
                <a:solidFill>
                  <a:prstClr val="black"/>
                </a:solidFill>
                <a:latin typeface="Palatino Linotype" panose="02040502050505030304"/>
                <a:cs typeface="+mn-cs"/>
              </a:rPr>
              <a:t>National Scientific Council on the Developing Child (2010). </a:t>
            </a:r>
            <a:r>
              <a:rPr lang="en-US" sz="1600" i="1" dirty="0">
                <a:solidFill>
                  <a:prstClr val="black"/>
                </a:solidFill>
                <a:latin typeface="Palatino Linotype" panose="02040502050505030304"/>
                <a:cs typeface="+mn-cs"/>
              </a:rPr>
              <a:t>Persistent Fear and Anxiety Can Affect Young Children’s Learning and Development: Working Paper No. 9. </a:t>
            </a:r>
          </a:p>
          <a:p>
            <a:pPr marL="365760" lvl="0" indent="-365760" defTabSz="914400">
              <a:buClr>
                <a:srgbClr val="C0CF3A">
                  <a:lumMod val="50000"/>
                </a:srgbClr>
              </a:buClr>
              <a:buSzPct val="95000"/>
              <a:buNone/>
            </a:pPr>
            <a:r>
              <a:rPr lang="en-US" sz="1600" i="1" dirty="0">
                <a:solidFill>
                  <a:prstClr val="black"/>
                </a:solidFill>
                <a:latin typeface="Palatino Linotype" panose="02040502050505030304"/>
                <a:cs typeface="+mn-cs"/>
              </a:rPr>
              <a:t>	</a:t>
            </a:r>
            <a:r>
              <a:rPr lang="en-US" sz="1600" dirty="0">
                <a:solidFill>
                  <a:prstClr val="black"/>
                </a:solidFill>
                <a:latin typeface="Palatino Linotype" panose="02040502050505030304"/>
                <a:cs typeface="+mn-cs"/>
              </a:rPr>
              <a:t>Retrieved from http://www.developingchild.net</a:t>
            </a:r>
          </a:p>
          <a:p>
            <a:pPr marL="365760" lvl="0" indent="-365760" defTabSz="914400">
              <a:buClr>
                <a:srgbClr val="C0CF3A">
                  <a:lumMod val="50000"/>
                </a:srgbClr>
              </a:buClr>
              <a:buSzPct val="95000"/>
              <a:buNone/>
            </a:pPr>
            <a:r>
              <a:rPr lang="en-US" sz="1600" dirty="0">
                <a:solidFill>
                  <a:prstClr val="black"/>
                </a:solidFill>
                <a:latin typeface="Palatino Linotype" panose="02040502050505030304"/>
                <a:cs typeface="+mn-cs"/>
              </a:rPr>
              <a:t>National Scientific Council on the Developing Child (2005/2014). </a:t>
            </a:r>
            <a:r>
              <a:rPr lang="en-US" sz="1600" i="1" dirty="0">
                <a:solidFill>
                  <a:prstClr val="black"/>
                </a:solidFill>
                <a:latin typeface="Palatino Linotype" panose="02040502050505030304"/>
                <a:cs typeface="+mn-cs"/>
              </a:rPr>
              <a:t>Excessive Stress Disrupts the Architecture of the Developing Brain: Working Paper No. 3</a:t>
            </a:r>
            <a:r>
              <a:rPr lang="en-US" sz="1600" dirty="0">
                <a:solidFill>
                  <a:prstClr val="black"/>
                </a:solidFill>
                <a:latin typeface="Palatino Linotype" panose="02040502050505030304"/>
                <a:cs typeface="+mn-cs"/>
              </a:rPr>
              <a:t>. Updated Edition. Retrieved from www.developingchild.Harvard.edu.</a:t>
            </a:r>
          </a:p>
          <a:p>
            <a:endParaRPr lang="en-US" dirty="0"/>
          </a:p>
          <a:p>
            <a:pPr marL="0" indent="0">
              <a:buNone/>
            </a:pPr>
            <a:endParaRPr lang="en-US" dirty="0"/>
          </a:p>
        </p:txBody>
      </p:sp>
    </p:spTree>
    <p:extLst>
      <p:ext uri="{BB962C8B-B14F-4D97-AF65-F5344CB8AC3E}">
        <p14:creationId xmlns:p14="http://schemas.microsoft.com/office/powerpoint/2010/main" val="3672170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impact of domestic violence on babies and toddlers</a:t>
            </a:r>
          </a:p>
        </p:txBody>
      </p:sp>
      <p:sp>
        <p:nvSpPr>
          <p:cNvPr id="4" name="Rectangle 3"/>
          <p:cNvSpPr/>
          <p:nvPr/>
        </p:nvSpPr>
        <p:spPr>
          <a:xfrm>
            <a:off x="457200" y="1408803"/>
            <a:ext cx="8229599" cy="400110"/>
          </a:xfrm>
          <a:prstGeom prst="rect">
            <a:avLst/>
          </a:prstGeom>
        </p:spPr>
        <p:txBody>
          <a:bodyPr wrap="square">
            <a:spAutoFit/>
          </a:bodyPr>
          <a:lstStyle/>
          <a:p>
            <a:pPr algn="ctr"/>
            <a:r>
              <a:rPr lang="en-US" sz="2000" dirty="0">
                <a:solidFill>
                  <a:srgbClr val="5194C3"/>
                </a:solidFill>
                <a:latin typeface="Helvetica"/>
                <a:cs typeface="Helvetica"/>
              </a:rPr>
              <a:t>Promoting resilience in our most vulnerable family members</a:t>
            </a:r>
            <a:endParaRPr lang="en-US" sz="2000" dirty="0"/>
          </a:p>
        </p:txBody>
      </p:sp>
      <p:pic>
        <p:nvPicPr>
          <p:cNvPr id="7" name="Picture 6" descr="A picture containing indoor, person&#10;&#10;Description generated with very high confidence">
            <a:extLst>
              <a:ext uri="{FF2B5EF4-FFF2-40B4-BE49-F238E27FC236}">
                <a16:creationId xmlns:a16="http://schemas.microsoft.com/office/drawing/2014/main" xmlns="" id="{2313F870-DC99-4476-BD5A-AD14F301175C}"/>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1813488" y="1998940"/>
            <a:ext cx="5401586" cy="3586653"/>
          </a:xfrm>
          <a:prstGeom prst="rect">
            <a:avLst/>
          </a:prstGeom>
          <a:ln>
            <a:noFill/>
          </a:ln>
          <a:effectLst>
            <a:softEdge rad="112500"/>
          </a:effectLst>
        </p:spPr>
      </p:pic>
      <p:sp>
        <p:nvSpPr>
          <p:cNvPr id="8" name="TextBox 7">
            <a:extLst>
              <a:ext uri="{FF2B5EF4-FFF2-40B4-BE49-F238E27FC236}">
                <a16:creationId xmlns:a16="http://schemas.microsoft.com/office/drawing/2014/main" xmlns="" id="{DDE8B861-8EE8-43D4-B57C-6D1A1906B72F}"/>
              </a:ext>
            </a:extLst>
          </p:cNvPr>
          <p:cNvSpPr txBox="1"/>
          <p:nvPr/>
        </p:nvSpPr>
        <p:spPr>
          <a:xfrm rot="16200000">
            <a:off x="4180713" y="1883524"/>
            <a:ext cx="6096000" cy="230832"/>
          </a:xfrm>
          <a:prstGeom prst="rect">
            <a:avLst/>
          </a:prstGeom>
          <a:noFill/>
        </p:spPr>
        <p:txBody>
          <a:bodyPr wrap="square" rtlCol="0">
            <a:spAutoFit/>
          </a:bodyPr>
          <a:lstStyle/>
          <a:p>
            <a:r>
              <a:rPr lang="en-US" sz="900" dirty="0">
                <a:hlinkClick r:id="rId3" tooltip="http://commons.wikimedia.org/wiki/File:Newborn_infant.jpg"/>
              </a:rPr>
              <a:t>This Photo</a:t>
            </a:r>
            <a:r>
              <a:rPr lang="en-US" sz="900" dirty="0"/>
              <a:t> by Unknown Author is licensed under </a:t>
            </a:r>
            <a:r>
              <a:rPr lang="en-US" sz="900" dirty="0">
                <a:hlinkClick r:id="rId4" tooltip="https://creativecommons.org/licenses/by-sa/3.0/"/>
              </a:rPr>
              <a:t>CC BY-SA</a:t>
            </a:r>
            <a:endParaRPr lang="en-US" sz="900" dirty="0"/>
          </a:p>
        </p:txBody>
      </p:sp>
    </p:spTree>
    <p:extLst>
      <p:ext uri="{BB962C8B-B14F-4D97-AF65-F5344CB8AC3E}">
        <p14:creationId xmlns:p14="http://schemas.microsoft.com/office/powerpoint/2010/main" val="1190130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sitting, little, boy&#10;&#10;Description generated with very high confidence">
            <a:extLst>
              <a:ext uri="{FF2B5EF4-FFF2-40B4-BE49-F238E27FC236}">
                <a16:creationId xmlns:a16="http://schemas.microsoft.com/office/drawing/2014/main" xmlns="" id="{BEFCF040-84B3-4827-9649-269DA52DABF7}"/>
              </a:ext>
            </a:extLst>
          </p:cNvPr>
          <p:cNvPicPr>
            <a:picLocks noChangeAspect="1"/>
          </p:cNvPicPr>
          <p:nvPr/>
        </p:nvPicPr>
        <p:blipFill rotWithShape="1">
          <a:blip r:embed="rId2"/>
          <a:srcRect t="2967" b="20571"/>
          <a:stretch/>
        </p:blipFill>
        <p:spPr>
          <a:xfrm>
            <a:off x="20" y="10"/>
            <a:ext cx="9143980" cy="4666928"/>
          </a:xfrm>
          <a:prstGeom prst="rect">
            <a:avLst/>
          </a:prstGeom>
        </p:spPr>
      </p:pic>
      <p:pic>
        <p:nvPicPr>
          <p:cNvPr id="24" name="Picture 23">
            <a:extLst>
              <a:ext uri="{FF2B5EF4-FFF2-40B4-BE49-F238E27FC236}">
                <a16:creationId xmlns:a16="http://schemas.microsoft.com/office/drawing/2014/main" xmlns="" id="{EE09A529-E47C-4634-BB98-0A9526C372B4}"/>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6" name="Oval 25">
            <a:extLst>
              <a:ext uri="{FF2B5EF4-FFF2-40B4-BE49-F238E27FC236}">
                <a16:creationId xmlns:a16="http://schemas.microsoft.com/office/drawing/2014/main" xmlns="" id="{569C1A01-6FB5-43CE-ADCC-936728ACAC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92200" y="4388303"/>
            <a:ext cx="618067"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B89C0A8-03F3-4B3C-8961-EA56A920CBAE}"/>
              </a:ext>
            </a:extLst>
          </p:cNvPr>
          <p:cNvSpPr>
            <a:spLocks noGrp="1"/>
          </p:cNvSpPr>
          <p:nvPr>
            <p:ph type="title"/>
          </p:nvPr>
        </p:nvSpPr>
        <p:spPr>
          <a:xfrm>
            <a:off x="603748" y="4551037"/>
            <a:ext cx="4171452" cy="1971683"/>
          </a:xfrm>
        </p:spPr>
        <p:txBody>
          <a:bodyPr vert="horz" lIns="91440" tIns="45720" rIns="91440" bIns="45720" rtlCol="0" anchor="ctr">
            <a:normAutofit/>
          </a:bodyPr>
          <a:lstStyle/>
          <a:p>
            <a:pPr algn="l" defTabSz="914400">
              <a:lnSpc>
                <a:spcPct val="90000"/>
              </a:lnSpc>
            </a:pPr>
            <a:r>
              <a:rPr lang="en-US" sz="3500" dirty="0">
                <a:solidFill>
                  <a:srgbClr val="000000"/>
                </a:solidFill>
                <a:latin typeface="+mj-lt"/>
                <a:cs typeface="+mj-cs"/>
              </a:rPr>
              <a:t>Why the stakes are so high</a:t>
            </a:r>
          </a:p>
        </p:txBody>
      </p:sp>
      <p:sp>
        <p:nvSpPr>
          <p:cNvPr id="9" name="Content Placeholder 3">
            <a:extLst>
              <a:ext uri="{FF2B5EF4-FFF2-40B4-BE49-F238E27FC236}">
                <a16:creationId xmlns:a16="http://schemas.microsoft.com/office/drawing/2014/main" xmlns="" id="{6046DFE0-C12C-4525-8C3B-AB10679A0EE6}"/>
              </a:ext>
            </a:extLst>
          </p:cNvPr>
          <p:cNvSpPr txBox="1">
            <a:spLocks/>
          </p:cNvSpPr>
          <p:nvPr/>
        </p:nvSpPr>
        <p:spPr>
          <a:xfrm>
            <a:off x="4852684" y="4551037"/>
            <a:ext cx="4006835" cy="1971683"/>
          </a:xfrm>
          <a:prstGeom prst="rect">
            <a:avLst/>
          </a:prstGeom>
        </p:spPr>
        <p:txBody>
          <a:bodyPr vert="horz" lIns="91440" tIns="45720" rIns="91440" bIns="45720" rtlCol="0" anchor="ctr">
            <a:normAutofit fontScale="92500" lnSpcReduction="10000"/>
          </a:bodyPr>
          <a:lstStyle>
            <a:lvl1pPr marL="342900" indent="-342900" algn="l" defTabSz="457200" rtl="0" eaLnBrk="1" latinLnBrk="0" hangingPunct="1">
              <a:spcBef>
                <a:spcPct val="20000"/>
              </a:spcBef>
              <a:buFont typeface="Arial"/>
              <a:buChar char="•"/>
              <a:defRPr sz="2800" b="0" i="0" kern="1200">
                <a:solidFill>
                  <a:schemeClr val="tx1"/>
                </a:solidFill>
                <a:latin typeface="55 Helvetica Roman"/>
                <a:ea typeface="+mn-ea"/>
                <a:cs typeface="55 Helvetica Roman"/>
              </a:defRPr>
            </a:lvl1pPr>
            <a:lvl2pPr marL="742950" indent="-285750" algn="l" defTabSz="457200" rtl="0" eaLnBrk="1" latinLnBrk="0" hangingPunct="1">
              <a:spcBef>
                <a:spcPct val="20000"/>
              </a:spcBef>
              <a:buFont typeface="Arial"/>
              <a:buChar char="–"/>
              <a:defRPr sz="2400" b="0" i="0" kern="1200">
                <a:solidFill>
                  <a:schemeClr val="tx1"/>
                </a:solidFill>
                <a:latin typeface="55 Helvetica Roman"/>
                <a:ea typeface="+mn-ea"/>
                <a:cs typeface="55 Helvetica Roman"/>
              </a:defRPr>
            </a:lvl2pPr>
            <a:lvl3pPr marL="1143000" indent="-228600" algn="l" defTabSz="457200" rtl="0" eaLnBrk="1" latinLnBrk="0" hangingPunct="1">
              <a:spcBef>
                <a:spcPct val="20000"/>
              </a:spcBef>
              <a:buFont typeface="Arial"/>
              <a:buChar char="•"/>
              <a:defRPr sz="2000" b="0" i="0" kern="1200">
                <a:solidFill>
                  <a:schemeClr val="tx1"/>
                </a:solidFill>
                <a:latin typeface="55 Helvetica Roman"/>
                <a:ea typeface="+mn-ea"/>
                <a:cs typeface="55 Helvetica Roman"/>
              </a:defRPr>
            </a:lvl3pPr>
            <a:lvl4pPr marL="1600200" indent="-228600" algn="l" defTabSz="457200" rtl="0" eaLnBrk="1" latinLnBrk="0" hangingPunct="1">
              <a:spcBef>
                <a:spcPct val="20000"/>
              </a:spcBef>
              <a:buFont typeface="Arial"/>
              <a:buChar char="–"/>
              <a:defRPr sz="1800" b="0" i="0" kern="1200">
                <a:solidFill>
                  <a:schemeClr val="tx1"/>
                </a:solidFill>
                <a:latin typeface="55 Helvetica Roman"/>
                <a:ea typeface="+mn-ea"/>
                <a:cs typeface="55 Helvetica Roman"/>
              </a:defRPr>
            </a:lvl4pPr>
            <a:lvl5pPr marL="2057400" indent="-228600" algn="l" defTabSz="457200" rtl="0" eaLnBrk="1" latinLnBrk="0" hangingPunct="1">
              <a:spcBef>
                <a:spcPct val="20000"/>
              </a:spcBef>
              <a:buFont typeface="Arial"/>
              <a:buChar char="»"/>
              <a:defRPr sz="1800" b="0" i="0" kern="1200">
                <a:solidFill>
                  <a:schemeClr val="tx1"/>
                </a:solidFill>
                <a:latin typeface="55 Helvetica Roman"/>
                <a:ea typeface="+mn-ea"/>
                <a:cs typeface="55 Helvetica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indent="-228600" defTabSz="914400">
              <a:lnSpc>
                <a:spcPct val="90000"/>
              </a:lnSpc>
              <a:buFont typeface="Arial" panose="020B0604020202020204" pitchFamily="34" charset="0"/>
              <a:buChar char="•"/>
            </a:pPr>
            <a:endParaRPr lang="en-US" sz="1600" dirty="0">
              <a:solidFill>
                <a:srgbClr val="000000"/>
              </a:solidFill>
              <a:latin typeface="+mn-lt"/>
              <a:cs typeface="+mn-cs"/>
            </a:endParaRPr>
          </a:p>
          <a:p>
            <a:pPr lvl="1" indent="-228600" defTabSz="914400">
              <a:lnSpc>
                <a:spcPct val="90000"/>
              </a:lnSpc>
              <a:buFont typeface="Arial" panose="020B0604020202020204" pitchFamily="34" charset="0"/>
              <a:buChar char="•"/>
            </a:pPr>
            <a:r>
              <a:rPr lang="en-US" dirty="0">
                <a:solidFill>
                  <a:srgbClr val="000000"/>
                </a:solidFill>
                <a:latin typeface="+mn-lt"/>
                <a:cs typeface="+mn-cs"/>
              </a:rPr>
              <a:t>Extraordinary development</a:t>
            </a:r>
          </a:p>
          <a:p>
            <a:pPr lvl="2" defTabSz="914400">
              <a:lnSpc>
                <a:spcPct val="90000"/>
              </a:lnSpc>
              <a:buFont typeface="Arial" panose="020B0604020202020204" pitchFamily="34" charset="0"/>
              <a:buChar char="•"/>
            </a:pPr>
            <a:r>
              <a:rPr lang="en-US" sz="2400" dirty="0">
                <a:solidFill>
                  <a:srgbClr val="000000"/>
                </a:solidFill>
                <a:latin typeface="+mn-lt"/>
                <a:cs typeface="+mn-cs"/>
              </a:rPr>
              <a:t>Foundational</a:t>
            </a:r>
          </a:p>
          <a:p>
            <a:pPr lvl="2" defTabSz="914400">
              <a:lnSpc>
                <a:spcPct val="90000"/>
              </a:lnSpc>
              <a:buFont typeface="Arial" panose="020B0604020202020204" pitchFamily="34" charset="0"/>
              <a:buChar char="•"/>
            </a:pPr>
            <a:r>
              <a:rPr lang="en-US" sz="2400" dirty="0">
                <a:solidFill>
                  <a:srgbClr val="000000"/>
                </a:solidFill>
                <a:latin typeface="+mn-lt"/>
                <a:cs typeface="+mn-cs"/>
              </a:rPr>
              <a:t>Comprehensive</a:t>
            </a:r>
          </a:p>
          <a:p>
            <a:pPr lvl="2" defTabSz="914400">
              <a:lnSpc>
                <a:spcPct val="90000"/>
              </a:lnSpc>
              <a:buFont typeface="Arial" panose="020B0604020202020204" pitchFamily="34" charset="0"/>
              <a:buChar char="•"/>
            </a:pPr>
            <a:r>
              <a:rPr lang="en-US" sz="2400" dirty="0">
                <a:solidFill>
                  <a:srgbClr val="000000"/>
                </a:solidFill>
                <a:latin typeface="+mn-lt"/>
                <a:cs typeface="+mn-cs"/>
              </a:rPr>
              <a:t>Rapid</a:t>
            </a:r>
          </a:p>
          <a:p>
            <a:pPr indent="-228600" defTabSz="914400">
              <a:lnSpc>
                <a:spcPct val="90000"/>
              </a:lnSpc>
              <a:buFont typeface="Arial" panose="020B0604020202020204" pitchFamily="34" charset="0"/>
              <a:buChar char="•"/>
            </a:pPr>
            <a:endParaRPr lang="en-US" sz="1600" dirty="0">
              <a:solidFill>
                <a:srgbClr val="000000"/>
              </a:solidFill>
              <a:latin typeface="+mn-lt"/>
              <a:cs typeface="+mn-cs"/>
            </a:endParaRPr>
          </a:p>
        </p:txBody>
      </p:sp>
      <p:sp>
        <p:nvSpPr>
          <p:cNvPr id="4" name="TextBox 3">
            <a:extLst>
              <a:ext uri="{FF2B5EF4-FFF2-40B4-BE49-F238E27FC236}">
                <a16:creationId xmlns:a16="http://schemas.microsoft.com/office/drawing/2014/main" xmlns="" id="{433A7F4F-EE9D-42A5-9A55-14A5CB1A0640}"/>
              </a:ext>
            </a:extLst>
          </p:cNvPr>
          <p:cNvSpPr txBox="1"/>
          <p:nvPr/>
        </p:nvSpPr>
        <p:spPr>
          <a:xfrm>
            <a:off x="4683660" y="3999728"/>
            <a:ext cx="1648208" cy="253916"/>
          </a:xfrm>
          <a:prstGeom prst="rect">
            <a:avLst/>
          </a:prstGeom>
          <a:noFill/>
        </p:spPr>
        <p:txBody>
          <a:bodyPr wrap="none" rtlCol="0">
            <a:spAutoFit/>
          </a:bodyPr>
          <a:lstStyle/>
          <a:p>
            <a:r>
              <a:rPr lang="en-US" sz="1050" dirty="0"/>
              <a:t>Photo credit:  Shutterstock</a:t>
            </a:r>
          </a:p>
        </p:txBody>
      </p:sp>
    </p:spTree>
    <p:extLst>
      <p:ext uri="{BB962C8B-B14F-4D97-AF65-F5344CB8AC3E}">
        <p14:creationId xmlns:p14="http://schemas.microsoft.com/office/powerpoint/2010/main" val="986630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B8D412AD-9CF4-4510-97DC-34D6CC8308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482600" y="691992"/>
            <a:ext cx="3019293" cy="552254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F7946128-6EB7-42AA-BD54-3C68EB4E64DC}"/>
              </a:ext>
            </a:extLst>
          </p:cNvPr>
          <p:cNvSpPr>
            <a:spLocks noGrp="1"/>
          </p:cNvSpPr>
          <p:nvPr>
            <p:ph type="title"/>
          </p:nvPr>
        </p:nvSpPr>
        <p:spPr>
          <a:xfrm>
            <a:off x="804041" y="1019503"/>
            <a:ext cx="2360886" cy="2065283"/>
          </a:xfrm>
        </p:spPr>
        <p:txBody>
          <a:bodyPr vert="horz" lIns="91440" tIns="45720" rIns="91440" bIns="45720" rtlCol="0" anchor="b">
            <a:normAutofit/>
          </a:bodyPr>
          <a:lstStyle/>
          <a:p>
            <a:pPr algn="l" defTabSz="914400">
              <a:lnSpc>
                <a:spcPct val="90000"/>
              </a:lnSpc>
            </a:pPr>
            <a:r>
              <a:rPr lang="en-US" sz="3500" kern="1200">
                <a:solidFill>
                  <a:srgbClr val="FFFFFF"/>
                </a:solidFill>
                <a:latin typeface="+mj-lt"/>
                <a:ea typeface="+mj-ea"/>
                <a:cs typeface="+mj-cs"/>
              </a:rPr>
              <a:t>Brain connections and plasticity</a:t>
            </a:r>
          </a:p>
        </p:txBody>
      </p:sp>
      <p:sp>
        <p:nvSpPr>
          <p:cNvPr id="7" name="TextBox 6">
            <a:extLst>
              <a:ext uri="{FF2B5EF4-FFF2-40B4-BE49-F238E27FC236}">
                <a16:creationId xmlns:a16="http://schemas.microsoft.com/office/drawing/2014/main" xmlns="" id="{2A9D8F8A-0906-4802-BAF9-D6164DA3A9DE}"/>
              </a:ext>
            </a:extLst>
          </p:cNvPr>
          <p:cNvSpPr txBox="1"/>
          <p:nvPr/>
        </p:nvSpPr>
        <p:spPr>
          <a:xfrm rot="16200000">
            <a:off x="8037563" y="2563217"/>
            <a:ext cx="2005829" cy="243592"/>
          </a:xfrm>
          <a:prstGeom prst="rect">
            <a:avLst/>
          </a:prstGeom>
        </p:spPr>
        <p:txBody>
          <a:bodyPr vert="horz" lIns="91440" tIns="45720" rIns="91440" bIns="45720" rtlCol="0">
            <a:normAutofit fontScale="85000" lnSpcReduction="20000"/>
          </a:bodyPr>
          <a:lstStyle/>
          <a:p>
            <a:pPr defTabSz="914400">
              <a:lnSpc>
                <a:spcPct val="90000"/>
              </a:lnSpc>
              <a:spcAft>
                <a:spcPts val="600"/>
              </a:spcAft>
            </a:pPr>
            <a:r>
              <a:rPr lang="en-US" sz="1600" dirty="0"/>
              <a:t>Microsoft.com</a:t>
            </a:r>
          </a:p>
        </p:txBody>
      </p:sp>
      <p:pic>
        <p:nvPicPr>
          <p:cNvPr id="5" name="Content Placeholder 4" descr="A close up of a sign&#10;&#10;Description generated with very high confidence">
            <a:extLst>
              <a:ext uri="{FF2B5EF4-FFF2-40B4-BE49-F238E27FC236}">
                <a16:creationId xmlns:a16="http://schemas.microsoft.com/office/drawing/2014/main" xmlns="" id="{FFB48922-7F5D-411D-B116-0C18338C2294}"/>
              </a:ext>
            </a:extLst>
          </p:cNvPr>
          <p:cNvPicPr>
            <a:picLocks noGrp="1" noChangeAspect="1"/>
          </p:cNvPicPr>
          <p:nvPr>
            <p:ph idx="1"/>
          </p:nvPr>
        </p:nvPicPr>
        <p:blipFill>
          <a:blip r:embed="rId3"/>
          <a:stretch>
            <a:fillRect/>
          </a:stretch>
        </p:blipFill>
        <p:spPr>
          <a:xfrm>
            <a:off x="3626450" y="1868557"/>
            <a:ext cx="5313207" cy="3196424"/>
          </a:xfrm>
          <a:prstGeom prst="rect">
            <a:avLst/>
          </a:prstGeom>
        </p:spPr>
      </p:pic>
    </p:spTree>
    <p:extLst>
      <p:ext uri="{BB962C8B-B14F-4D97-AF65-F5344CB8AC3E}">
        <p14:creationId xmlns:p14="http://schemas.microsoft.com/office/powerpoint/2010/main" val="3526733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29">
            <a:extLst>
              <a:ext uri="{FF2B5EF4-FFF2-40B4-BE49-F238E27FC236}">
                <a16:creationId xmlns:a16="http://schemas.microsoft.com/office/drawing/2014/main" xmlns="" id="{ACBE1851-2230-47A9-B000-CE9046EA61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101411" cy="6858000"/>
          </a:xfrm>
          <a:prstGeom prst="rect">
            <a:avLst/>
          </a:prstGeom>
          <a:solidFill>
            <a:srgbClr val="8D5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B607370-40A4-4831-8B6C-0DDA645629DA}"/>
              </a:ext>
            </a:extLst>
          </p:cNvPr>
          <p:cNvSpPr>
            <a:spLocks noGrp="1"/>
          </p:cNvSpPr>
          <p:nvPr>
            <p:ph type="title"/>
          </p:nvPr>
        </p:nvSpPr>
        <p:spPr>
          <a:xfrm>
            <a:off x="475707" y="803705"/>
            <a:ext cx="3156492" cy="3034857"/>
          </a:xfrm>
        </p:spPr>
        <p:txBody>
          <a:bodyPr vert="horz" lIns="91440" tIns="45720" rIns="91440" bIns="45720" rtlCol="0" anchor="b">
            <a:normAutofit/>
          </a:bodyPr>
          <a:lstStyle/>
          <a:p>
            <a:pPr algn="r" defTabSz="914400">
              <a:lnSpc>
                <a:spcPct val="90000"/>
              </a:lnSpc>
            </a:pPr>
            <a:r>
              <a:rPr lang="en-US" sz="4300" kern="1200">
                <a:solidFill>
                  <a:srgbClr val="FFFFFF"/>
                </a:solidFill>
                <a:latin typeface="+mj-lt"/>
                <a:ea typeface="+mj-ea"/>
                <a:cs typeface="+mj-cs"/>
              </a:rPr>
              <a:t>The power of relationships</a:t>
            </a:r>
          </a:p>
        </p:txBody>
      </p:sp>
      <p:cxnSp>
        <p:nvCxnSpPr>
          <p:cNvPr id="35" name="Straight Connector 31">
            <a:extLst>
              <a:ext uri="{FF2B5EF4-FFF2-40B4-BE49-F238E27FC236}">
                <a16:creationId xmlns:a16="http://schemas.microsoft.com/office/drawing/2014/main" xmlns="" id="{23B93832-6514-44F4-849B-5EE2C8A2337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90009" y="3928939"/>
            <a:ext cx="294894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36" name="Content Placeholder 4">
            <a:extLst>
              <a:ext uri="{FF2B5EF4-FFF2-40B4-BE49-F238E27FC236}">
                <a16:creationId xmlns:a16="http://schemas.microsoft.com/office/drawing/2014/main" xmlns="" id="{5EF6CE57-A115-40C6-BB37-6F089D06E9BA}"/>
              </a:ext>
            </a:extLst>
          </p:cNvPr>
          <p:cNvPicPr>
            <a:picLocks noGrp="1" noChangeAspect="1"/>
          </p:cNvPicPr>
          <p:nvPr>
            <p:ph idx="1"/>
          </p:nvPr>
        </p:nvPicPr>
        <p:blipFill rotWithShape="1">
          <a:blip r:embed="rId3"/>
          <a:srcRect r="2" b="3321"/>
          <a:stretch/>
        </p:blipFill>
        <p:spPr>
          <a:xfrm>
            <a:off x="4693452" y="640080"/>
            <a:ext cx="3851697" cy="5578816"/>
          </a:xfrm>
          <a:prstGeom prst="rect">
            <a:avLst/>
          </a:prstGeom>
        </p:spPr>
      </p:pic>
      <p:sp>
        <p:nvSpPr>
          <p:cNvPr id="6" name="TextBox 5">
            <a:extLst>
              <a:ext uri="{FF2B5EF4-FFF2-40B4-BE49-F238E27FC236}">
                <a16:creationId xmlns:a16="http://schemas.microsoft.com/office/drawing/2014/main" xmlns="" id="{94B3723F-57FB-4D00-A27E-4D103B8E4FF9}"/>
              </a:ext>
            </a:extLst>
          </p:cNvPr>
          <p:cNvSpPr txBox="1"/>
          <p:nvPr/>
        </p:nvSpPr>
        <p:spPr>
          <a:xfrm>
            <a:off x="5033517" y="6217920"/>
            <a:ext cx="1648208" cy="253916"/>
          </a:xfrm>
          <a:prstGeom prst="rect">
            <a:avLst/>
          </a:prstGeom>
          <a:noFill/>
        </p:spPr>
        <p:txBody>
          <a:bodyPr wrap="none" rtlCol="0">
            <a:spAutoFit/>
          </a:bodyPr>
          <a:lstStyle/>
          <a:p>
            <a:r>
              <a:rPr lang="en-US" sz="1050" dirty="0"/>
              <a:t>Photo credit:  Shutterstock</a:t>
            </a:r>
          </a:p>
        </p:txBody>
      </p:sp>
    </p:spTree>
    <p:extLst>
      <p:ext uri="{BB962C8B-B14F-4D97-AF65-F5344CB8AC3E}">
        <p14:creationId xmlns:p14="http://schemas.microsoft.com/office/powerpoint/2010/main" val="3782918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A39A33-95FD-49CE-9970-3317E2BB7286}"/>
              </a:ext>
            </a:extLst>
          </p:cNvPr>
          <p:cNvSpPr>
            <a:spLocks noGrp="1"/>
          </p:cNvSpPr>
          <p:nvPr>
            <p:ph type="title"/>
          </p:nvPr>
        </p:nvSpPr>
        <p:spPr>
          <a:xfrm>
            <a:off x="206734" y="351614"/>
            <a:ext cx="8937266" cy="657459"/>
          </a:xfrm>
        </p:spPr>
        <p:txBody>
          <a:bodyPr>
            <a:normAutofit fontScale="90000"/>
          </a:bodyPr>
          <a:lstStyle/>
          <a:p>
            <a:r>
              <a:rPr lang="en-US" dirty="0"/>
              <a:t>Early development across multiple domains</a:t>
            </a:r>
          </a:p>
        </p:txBody>
      </p:sp>
      <p:sp>
        <p:nvSpPr>
          <p:cNvPr id="3" name="Cube 2">
            <a:extLst>
              <a:ext uri="{FF2B5EF4-FFF2-40B4-BE49-F238E27FC236}">
                <a16:creationId xmlns:a16="http://schemas.microsoft.com/office/drawing/2014/main" xmlns="" id="{CE89B3D7-25DE-48A7-AA7E-BAC40F01592F}"/>
              </a:ext>
            </a:extLst>
          </p:cNvPr>
          <p:cNvSpPr/>
          <p:nvPr/>
        </p:nvSpPr>
        <p:spPr>
          <a:xfrm>
            <a:off x="2756254" y="3238792"/>
            <a:ext cx="2363987" cy="2038258"/>
          </a:xfrm>
          <a:prstGeom prst="cub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Social emotional development</a:t>
            </a:r>
          </a:p>
        </p:txBody>
      </p:sp>
      <p:sp>
        <p:nvSpPr>
          <p:cNvPr id="5" name="Cube 4">
            <a:extLst>
              <a:ext uri="{FF2B5EF4-FFF2-40B4-BE49-F238E27FC236}">
                <a16:creationId xmlns:a16="http://schemas.microsoft.com/office/drawing/2014/main" xmlns="" id="{4FDFDE28-373D-47D7-B2D1-9B7521AF0E87}"/>
              </a:ext>
            </a:extLst>
          </p:cNvPr>
          <p:cNvSpPr/>
          <p:nvPr/>
        </p:nvSpPr>
        <p:spPr>
          <a:xfrm>
            <a:off x="4617258" y="3144821"/>
            <a:ext cx="2363987" cy="2132229"/>
          </a:xfrm>
          <a:prstGeom prst="cub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Language development</a:t>
            </a:r>
          </a:p>
        </p:txBody>
      </p:sp>
      <p:sp>
        <p:nvSpPr>
          <p:cNvPr id="7" name="Cube 6">
            <a:extLst>
              <a:ext uri="{FF2B5EF4-FFF2-40B4-BE49-F238E27FC236}">
                <a16:creationId xmlns:a16="http://schemas.microsoft.com/office/drawing/2014/main" xmlns="" id="{75FED00E-492C-4C89-8CB9-C85E880AFDFC}"/>
              </a:ext>
            </a:extLst>
          </p:cNvPr>
          <p:cNvSpPr/>
          <p:nvPr/>
        </p:nvSpPr>
        <p:spPr>
          <a:xfrm>
            <a:off x="2814363" y="1614393"/>
            <a:ext cx="2363987" cy="2145909"/>
          </a:xfrm>
          <a:prstGeom prst="cub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Cognitive development</a:t>
            </a:r>
          </a:p>
        </p:txBody>
      </p:sp>
      <p:sp>
        <p:nvSpPr>
          <p:cNvPr id="8" name="Cube 7">
            <a:extLst>
              <a:ext uri="{FF2B5EF4-FFF2-40B4-BE49-F238E27FC236}">
                <a16:creationId xmlns:a16="http://schemas.microsoft.com/office/drawing/2014/main" xmlns="" id="{E68EC0CF-15A4-442C-B5BC-B0D10F46209B}"/>
              </a:ext>
            </a:extLst>
          </p:cNvPr>
          <p:cNvSpPr/>
          <p:nvPr/>
        </p:nvSpPr>
        <p:spPr>
          <a:xfrm>
            <a:off x="4675366" y="1580949"/>
            <a:ext cx="2234317" cy="2145909"/>
          </a:xfrm>
          <a:prstGeom prst="cub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Physical development</a:t>
            </a:r>
          </a:p>
        </p:txBody>
      </p:sp>
    </p:spTree>
    <p:extLst>
      <p:ext uri="{BB962C8B-B14F-4D97-AF65-F5344CB8AC3E}">
        <p14:creationId xmlns:p14="http://schemas.microsoft.com/office/powerpoint/2010/main" val="3218951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Secure attachment</a:t>
            </a:r>
          </a:p>
        </p:txBody>
      </p:sp>
      <p:sp>
        <p:nvSpPr>
          <p:cNvPr id="3" name="Content Placeholder 2"/>
          <p:cNvSpPr>
            <a:spLocks noGrp="1"/>
          </p:cNvSpPr>
          <p:nvPr>
            <p:ph sz="quarter" idx="1"/>
          </p:nvPr>
        </p:nvSpPr>
        <p:spPr>
          <a:xfrm>
            <a:off x="457200" y="1117398"/>
            <a:ext cx="8229600" cy="4099828"/>
          </a:xfrm>
        </p:spPr>
        <p:txBody>
          <a:bodyPr/>
          <a:lstStyle/>
          <a:p>
            <a:pPr marL="0" indent="0" algn="ctr">
              <a:buNone/>
            </a:pPr>
            <a:r>
              <a:rPr lang="en-US" dirty="0"/>
              <a:t>Developing a healthy relational template</a:t>
            </a:r>
          </a:p>
        </p:txBody>
      </p:sp>
      <p:sp>
        <p:nvSpPr>
          <p:cNvPr id="6" name="TextBox 5"/>
          <p:cNvSpPr txBox="1"/>
          <p:nvPr/>
        </p:nvSpPr>
        <p:spPr>
          <a:xfrm>
            <a:off x="3483115" y="1640774"/>
            <a:ext cx="1944763" cy="246221"/>
          </a:xfrm>
          <a:prstGeom prst="rect">
            <a:avLst/>
          </a:prstGeom>
          <a:noFill/>
        </p:spPr>
        <p:txBody>
          <a:bodyPr wrap="none" rtlCol="0">
            <a:spAutoFit/>
          </a:bodyPr>
          <a:lstStyle/>
          <a:p>
            <a:r>
              <a:rPr lang="en-US" sz="1000" dirty="0"/>
              <a:t>Ainsworth, 1978; Bowlby, 1988</a:t>
            </a:r>
          </a:p>
        </p:txBody>
      </p:sp>
      <p:pic>
        <p:nvPicPr>
          <p:cNvPr id="9" name="Picture 8" descr="A picture containing person, man, indoor&#10;&#10;Description generated with very high confidence">
            <a:extLst>
              <a:ext uri="{FF2B5EF4-FFF2-40B4-BE49-F238E27FC236}">
                <a16:creationId xmlns:a16="http://schemas.microsoft.com/office/drawing/2014/main" xmlns="" id="{8312F462-407B-4C2E-97AD-392E9EDA1BA0}"/>
              </a:ext>
            </a:extLst>
          </p:cNvPr>
          <p:cNvPicPr>
            <a:picLocks noChangeAspect="1"/>
          </p:cNvPicPr>
          <p:nvPr/>
        </p:nvPicPr>
        <p:blipFill>
          <a:blip r:embed="rId3"/>
          <a:stretch>
            <a:fillRect/>
          </a:stretch>
        </p:blipFill>
        <p:spPr>
          <a:xfrm>
            <a:off x="1920903" y="2201875"/>
            <a:ext cx="5156223" cy="34308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TextBox 11">
            <a:extLst>
              <a:ext uri="{FF2B5EF4-FFF2-40B4-BE49-F238E27FC236}">
                <a16:creationId xmlns:a16="http://schemas.microsoft.com/office/drawing/2014/main" xmlns="" id="{E91B0E58-17C7-4BE0-B6FE-ABC415708BAC}"/>
              </a:ext>
            </a:extLst>
          </p:cNvPr>
          <p:cNvSpPr txBox="1"/>
          <p:nvPr/>
        </p:nvSpPr>
        <p:spPr>
          <a:xfrm rot="16200000">
            <a:off x="6472068" y="4126146"/>
            <a:ext cx="1648208" cy="253916"/>
          </a:xfrm>
          <a:prstGeom prst="rect">
            <a:avLst/>
          </a:prstGeom>
          <a:noFill/>
        </p:spPr>
        <p:txBody>
          <a:bodyPr wrap="none" rtlCol="0">
            <a:spAutoFit/>
          </a:bodyPr>
          <a:lstStyle/>
          <a:p>
            <a:r>
              <a:rPr lang="en-US" sz="1050" dirty="0"/>
              <a:t>Photo credit:  Shutterstock</a:t>
            </a:r>
          </a:p>
        </p:txBody>
      </p:sp>
    </p:spTree>
    <p:extLst>
      <p:ext uri="{BB962C8B-B14F-4D97-AF65-F5344CB8AC3E}">
        <p14:creationId xmlns:p14="http://schemas.microsoft.com/office/powerpoint/2010/main" val="1443865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C5E6CFF1-2F42-4E10-9A97-F116F46F53F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in a blue shirt&#10;&#10;Description generated with very high confidence">
            <a:extLst>
              <a:ext uri="{FF2B5EF4-FFF2-40B4-BE49-F238E27FC236}">
                <a16:creationId xmlns:a16="http://schemas.microsoft.com/office/drawing/2014/main" xmlns="" id="{C4FA1F1C-CD1D-4274-97CD-F9E9F43D73EA}"/>
              </a:ext>
            </a:extLst>
          </p:cNvPr>
          <p:cNvPicPr>
            <a:picLocks noChangeAspect="1"/>
          </p:cNvPicPr>
          <p:nvPr/>
        </p:nvPicPr>
        <p:blipFill rotWithShape="1">
          <a:blip r:embed="rId3">
            <a:alphaModFix amt="35000"/>
            <a:extLst/>
          </a:blip>
          <a:srcRect l="11000" r="-2" b="-2"/>
          <a:stretch/>
        </p:blipFill>
        <p:spPr>
          <a:xfrm>
            <a:off x="-57130" y="-239469"/>
            <a:ext cx="9143980" cy="6857999"/>
          </a:xfrm>
          <a:prstGeom prst="rect">
            <a:avLst/>
          </a:prstGeom>
        </p:spPr>
      </p:pic>
      <p:sp>
        <p:nvSpPr>
          <p:cNvPr id="2" name="Title 1"/>
          <p:cNvSpPr>
            <a:spLocks noGrp="1"/>
          </p:cNvSpPr>
          <p:nvPr>
            <p:ph type="title"/>
          </p:nvPr>
        </p:nvSpPr>
        <p:spPr>
          <a:xfrm>
            <a:off x="629050" y="577850"/>
            <a:ext cx="2484873" cy="3605018"/>
          </a:xfrm>
        </p:spPr>
        <p:txBody>
          <a:bodyPr>
            <a:normAutofit/>
          </a:bodyPr>
          <a:lstStyle/>
          <a:p>
            <a:pPr algn="r"/>
            <a:r>
              <a:rPr lang="en-US" sz="3500" dirty="0">
                <a:solidFill>
                  <a:srgbClr val="FFFFFF"/>
                </a:solidFill>
              </a:rPr>
              <a:t>Our to-do list for parents</a:t>
            </a:r>
          </a:p>
        </p:txBody>
      </p:sp>
      <p:cxnSp>
        <p:nvCxnSpPr>
          <p:cNvPr id="15" name="Straight Connector 14">
            <a:extLst>
              <a:ext uri="{FF2B5EF4-FFF2-40B4-BE49-F238E27FC236}">
                <a16:creationId xmlns:a16="http://schemas.microsoft.com/office/drawing/2014/main" xmlns="" id="{67182200-4859-4C8D-BCBB-55B245C28B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quarter" idx="1"/>
          </p:nvPr>
        </p:nvSpPr>
        <p:spPr>
          <a:xfrm>
            <a:off x="3742953" y="239470"/>
            <a:ext cx="4308514" cy="4516855"/>
          </a:xfrm>
        </p:spPr>
        <p:txBody>
          <a:bodyPr anchor="ctr">
            <a:normAutofit/>
          </a:bodyPr>
          <a:lstStyle/>
          <a:p>
            <a:endParaRPr lang="en-US" sz="2400" dirty="0">
              <a:solidFill>
                <a:srgbClr val="FFFFFF"/>
              </a:solidFill>
            </a:endParaRPr>
          </a:p>
          <a:p>
            <a:endParaRPr lang="en-US" sz="2400" dirty="0">
              <a:solidFill>
                <a:srgbClr val="FFFFFF"/>
              </a:solidFill>
            </a:endParaRPr>
          </a:p>
          <a:p>
            <a:r>
              <a:rPr lang="en-US" sz="2400" dirty="0">
                <a:solidFill>
                  <a:srgbClr val="FFFFFF"/>
                </a:solidFill>
              </a:rPr>
              <a:t>Be emotionally present</a:t>
            </a:r>
          </a:p>
          <a:p>
            <a:r>
              <a:rPr lang="en-US" sz="2400" dirty="0">
                <a:solidFill>
                  <a:srgbClr val="FFFFFF"/>
                </a:solidFill>
              </a:rPr>
              <a:t>Be sensitive and attuned</a:t>
            </a:r>
          </a:p>
          <a:p>
            <a:r>
              <a:rPr lang="en-US" sz="2400" dirty="0">
                <a:solidFill>
                  <a:srgbClr val="FFFFFF"/>
                </a:solidFill>
              </a:rPr>
              <a:t>Respond contingently</a:t>
            </a:r>
          </a:p>
          <a:p>
            <a:r>
              <a:rPr lang="en-US" sz="2400" dirty="0">
                <a:solidFill>
                  <a:srgbClr val="FFFFFF"/>
                </a:solidFill>
              </a:rPr>
              <a:t>Foster routines and predictability</a:t>
            </a:r>
          </a:p>
          <a:p>
            <a:r>
              <a:rPr lang="en-US" sz="2400" dirty="0">
                <a:solidFill>
                  <a:srgbClr val="FFFFFF"/>
                </a:solidFill>
              </a:rPr>
              <a:t>Co-regulate</a:t>
            </a:r>
          </a:p>
          <a:p>
            <a:r>
              <a:rPr lang="en-US" sz="2400" dirty="0">
                <a:solidFill>
                  <a:srgbClr val="FFFFFF"/>
                </a:solidFill>
              </a:rPr>
              <a:t>Experience joyful interactions</a:t>
            </a:r>
          </a:p>
          <a:p>
            <a:endParaRPr lang="en-US" sz="1700" dirty="0">
              <a:solidFill>
                <a:srgbClr val="FFFFFF"/>
              </a:solidFill>
            </a:endParaRPr>
          </a:p>
        </p:txBody>
      </p:sp>
      <p:sp>
        <p:nvSpPr>
          <p:cNvPr id="14" name="TextBox 13">
            <a:extLst>
              <a:ext uri="{FF2B5EF4-FFF2-40B4-BE49-F238E27FC236}">
                <a16:creationId xmlns:a16="http://schemas.microsoft.com/office/drawing/2014/main" xmlns="" id="{DD5962DB-64C0-4EDA-B4D1-F1E79EC894B1}"/>
              </a:ext>
            </a:extLst>
          </p:cNvPr>
          <p:cNvSpPr txBox="1"/>
          <p:nvPr/>
        </p:nvSpPr>
        <p:spPr>
          <a:xfrm rot="16200000">
            <a:off x="8192918" y="5521921"/>
            <a:ext cx="1648208" cy="253916"/>
          </a:xfrm>
          <a:prstGeom prst="rect">
            <a:avLst/>
          </a:prstGeom>
          <a:noFill/>
        </p:spPr>
        <p:txBody>
          <a:bodyPr wrap="none" rtlCol="0">
            <a:spAutoFit/>
          </a:bodyPr>
          <a:lstStyle/>
          <a:p>
            <a:r>
              <a:rPr lang="en-US" sz="1050" dirty="0"/>
              <a:t>Photo credit:  Shutterstock</a:t>
            </a:r>
          </a:p>
        </p:txBody>
      </p:sp>
    </p:spTree>
    <p:extLst>
      <p:ext uri="{BB962C8B-B14F-4D97-AF65-F5344CB8AC3E}">
        <p14:creationId xmlns:p14="http://schemas.microsoft.com/office/powerpoint/2010/main" val="2791753659"/>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9C7A89-2FC2-477E-920D-D249F730BC63}"/>
              </a:ext>
            </a:extLst>
          </p:cNvPr>
          <p:cNvSpPr>
            <a:spLocks noGrp="1"/>
          </p:cNvSpPr>
          <p:nvPr>
            <p:ph type="title"/>
          </p:nvPr>
        </p:nvSpPr>
        <p:spPr>
          <a:xfrm>
            <a:off x="486696" y="629266"/>
            <a:ext cx="3845274" cy="1676603"/>
          </a:xfrm>
        </p:spPr>
        <p:txBody>
          <a:bodyPr>
            <a:normAutofit/>
          </a:bodyPr>
          <a:lstStyle/>
          <a:p>
            <a:pPr>
              <a:lnSpc>
                <a:spcPct val="90000"/>
              </a:lnSpc>
            </a:pPr>
            <a:r>
              <a:rPr lang="en-US" sz="2400" dirty="0"/>
              <a:t>What parents/caregivers might </a:t>
            </a:r>
            <a:br>
              <a:rPr lang="en-US" sz="2400" dirty="0"/>
            </a:br>
            <a:r>
              <a:rPr lang="en-US" sz="2400" dirty="0"/>
              <a:t>be, or have been, experiencing</a:t>
            </a:r>
          </a:p>
        </p:txBody>
      </p:sp>
      <p:sp>
        <p:nvSpPr>
          <p:cNvPr id="3" name="Content Placeholder 2">
            <a:extLst>
              <a:ext uri="{FF2B5EF4-FFF2-40B4-BE49-F238E27FC236}">
                <a16:creationId xmlns:a16="http://schemas.microsoft.com/office/drawing/2014/main" xmlns="" id="{05592E12-EA0D-458A-88B2-16C6FF4E7AFE}"/>
              </a:ext>
            </a:extLst>
          </p:cNvPr>
          <p:cNvSpPr>
            <a:spLocks noGrp="1"/>
          </p:cNvSpPr>
          <p:nvPr>
            <p:ph idx="1"/>
          </p:nvPr>
        </p:nvSpPr>
        <p:spPr>
          <a:xfrm>
            <a:off x="486697" y="2438400"/>
            <a:ext cx="3845272" cy="3785419"/>
          </a:xfrm>
        </p:spPr>
        <p:txBody>
          <a:bodyPr>
            <a:normAutofit lnSpcReduction="10000"/>
          </a:bodyPr>
          <a:lstStyle/>
          <a:p>
            <a:r>
              <a:rPr lang="en-US" sz="2400" dirty="0"/>
              <a:t>Social injustice</a:t>
            </a:r>
          </a:p>
          <a:p>
            <a:r>
              <a:rPr lang="en-US" sz="2400" dirty="0"/>
              <a:t>Poverty</a:t>
            </a:r>
          </a:p>
          <a:p>
            <a:r>
              <a:rPr lang="en-US" sz="2400" dirty="0"/>
              <a:t>Domestic violence</a:t>
            </a:r>
          </a:p>
          <a:p>
            <a:r>
              <a:rPr lang="en-US" sz="2400" dirty="0"/>
              <a:t>Community violence</a:t>
            </a:r>
          </a:p>
          <a:p>
            <a:r>
              <a:rPr lang="en-US" sz="2400" dirty="0"/>
              <a:t>Mental health challenges</a:t>
            </a:r>
          </a:p>
          <a:p>
            <a:r>
              <a:rPr lang="en-US" sz="2400" dirty="0"/>
              <a:t>Developmental and/or complex trauma</a:t>
            </a:r>
          </a:p>
          <a:p>
            <a:r>
              <a:rPr lang="en-US" sz="2400" dirty="0"/>
              <a:t>Limited social support</a:t>
            </a:r>
          </a:p>
          <a:p>
            <a:endParaRPr lang="en-US" sz="2400" dirty="0"/>
          </a:p>
          <a:p>
            <a:pPr marL="0" indent="0">
              <a:buNone/>
            </a:pPr>
            <a:endParaRPr lang="en-US" sz="1700" dirty="0"/>
          </a:p>
          <a:p>
            <a:pPr marL="0" indent="0">
              <a:buNone/>
            </a:pPr>
            <a:endParaRPr lang="en-US" sz="1700" dirty="0"/>
          </a:p>
        </p:txBody>
      </p:sp>
      <p:pic>
        <p:nvPicPr>
          <p:cNvPr id="6" name="Picture 5" descr="A child looking at the camera&#10;&#10;Description generated with very high confidence">
            <a:extLst>
              <a:ext uri="{FF2B5EF4-FFF2-40B4-BE49-F238E27FC236}">
                <a16:creationId xmlns:a16="http://schemas.microsoft.com/office/drawing/2014/main" xmlns="" id="{9373842E-0F2F-4346-BCDD-B58B5B02C6B1}"/>
              </a:ext>
            </a:extLst>
          </p:cNvPr>
          <p:cNvPicPr>
            <a:picLocks noChangeAspect="1"/>
          </p:cNvPicPr>
          <p:nvPr/>
        </p:nvPicPr>
        <p:blipFill rotWithShape="1">
          <a:blip r:embed="rId3"/>
          <a:srcRect t="338" r="-1" b="-1"/>
          <a:stretch/>
        </p:blipFill>
        <p:spPr>
          <a:xfrm>
            <a:off x="4812032" y="-62034"/>
            <a:ext cx="4576040" cy="6857990"/>
          </a:xfrm>
          <a:prstGeom prst="rect">
            <a:avLst/>
          </a:prstGeom>
          <a:effectLst/>
        </p:spPr>
      </p:pic>
      <p:sp>
        <p:nvSpPr>
          <p:cNvPr id="12" name="TextBox 11">
            <a:extLst>
              <a:ext uri="{FF2B5EF4-FFF2-40B4-BE49-F238E27FC236}">
                <a16:creationId xmlns:a16="http://schemas.microsoft.com/office/drawing/2014/main" xmlns="" id="{203ED36D-86F1-4191-BF97-59057D55A184}"/>
              </a:ext>
            </a:extLst>
          </p:cNvPr>
          <p:cNvSpPr txBox="1"/>
          <p:nvPr/>
        </p:nvSpPr>
        <p:spPr>
          <a:xfrm rot="16200000">
            <a:off x="3859555" y="3963784"/>
            <a:ext cx="1648208" cy="253916"/>
          </a:xfrm>
          <a:prstGeom prst="rect">
            <a:avLst/>
          </a:prstGeom>
          <a:noFill/>
        </p:spPr>
        <p:txBody>
          <a:bodyPr wrap="none" rtlCol="0">
            <a:spAutoFit/>
          </a:bodyPr>
          <a:lstStyle/>
          <a:p>
            <a:r>
              <a:rPr lang="en-US" sz="1050" dirty="0"/>
              <a:t>Photo credit:  Shutterstock</a:t>
            </a:r>
          </a:p>
        </p:txBody>
      </p:sp>
    </p:spTree>
    <p:extLst>
      <p:ext uri="{BB962C8B-B14F-4D97-AF65-F5344CB8AC3E}">
        <p14:creationId xmlns:p14="http://schemas.microsoft.com/office/powerpoint/2010/main" val="8879966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814</Words>
  <Application>Microsoft Office PowerPoint</Application>
  <PresentationFormat>On-screen Show (4:3)</PresentationFormat>
  <Paragraphs>141</Paragraphs>
  <Slides>15</Slides>
  <Notes>6</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Family Court Training October 12, 2018 </vt:lpstr>
      <vt:lpstr>The impact of domestic violence on babies and toddlers</vt:lpstr>
      <vt:lpstr>Why the stakes are so high</vt:lpstr>
      <vt:lpstr>Brain connections and plasticity</vt:lpstr>
      <vt:lpstr>The power of relationships</vt:lpstr>
      <vt:lpstr>Early development across multiple domains</vt:lpstr>
      <vt:lpstr>Secure attachment</vt:lpstr>
      <vt:lpstr>Our to-do list for parents</vt:lpstr>
      <vt:lpstr>What parents/caregivers might  be, or have been, experiencing</vt:lpstr>
      <vt:lpstr>Early childhood stress</vt:lpstr>
      <vt:lpstr>Over time…</vt:lpstr>
      <vt:lpstr>What can we do to help?</vt:lpstr>
      <vt:lpstr>PowerPoint Presentation</vt:lpstr>
      <vt:lpstr>Resources for promoting connections</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Court Training October 12, 2018</dc:title>
  <dc:creator>David and Dorinda Williams</dc:creator>
  <cp:lastModifiedBy>huttj</cp:lastModifiedBy>
  <cp:revision>3</cp:revision>
  <dcterms:created xsi:type="dcterms:W3CDTF">2018-10-08T16:38:37Z</dcterms:created>
  <dcterms:modified xsi:type="dcterms:W3CDTF">2018-10-10T13:51:12Z</dcterms:modified>
</cp:coreProperties>
</file>